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8" r:id="rId5"/>
    <p:sldId id="336" r:id="rId6"/>
    <p:sldId id="337" r:id="rId7"/>
    <p:sldId id="335" r:id="rId8"/>
    <p:sldId id="332" r:id="rId9"/>
    <p:sldId id="297" r:id="rId10"/>
    <p:sldId id="270" r:id="rId11"/>
    <p:sldId id="298" r:id="rId12"/>
    <p:sldId id="274" r:id="rId13"/>
    <p:sldId id="300" r:id="rId14"/>
    <p:sldId id="338" r:id="rId15"/>
    <p:sldId id="275" r:id="rId16"/>
    <p:sldId id="301" r:id="rId17"/>
    <p:sldId id="302" r:id="rId18"/>
    <p:sldId id="304" r:id="rId19"/>
    <p:sldId id="303" r:id="rId20"/>
    <p:sldId id="305" r:id="rId21"/>
    <p:sldId id="279" r:id="rId22"/>
    <p:sldId id="280" r:id="rId23"/>
    <p:sldId id="339" r:id="rId24"/>
    <p:sldId id="282" r:id="rId25"/>
    <p:sldId id="306" r:id="rId26"/>
    <p:sldId id="307" r:id="rId27"/>
    <p:sldId id="283" r:id="rId28"/>
    <p:sldId id="289" r:id="rId29"/>
    <p:sldId id="340" r:id="rId30"/>
    <p:sldId id="334" r:id="rId31"/>
    <p:sldId id="310" r:id="rId32"/>
    <p:sldId id="311" r:id="rId33"/>
    <p:sldId id="312" r:id="rId34"/>
    <p:sldId id="313" r:id="rId35"/>
    <p:sldId id="314" r:id="rId36"/>
    <p:sldId id="315" r:id="rId37"/>
    <p:sldId id="324" r:id="rId38"/>
    <p:sldId id="316" r:id="rId39"/>
    <p:sldId id="325" r:id="rId40"/>
    <p:sldId id="317" r:id="rId41"/>
    <p:sldId id="326" r:id="rId42"/>
    <p:sldId id="318" r:id="rId43"/>
    <p:sldId id="328" r:id="rId44"/>
    <p:sldId id="329" r:id="rId45"/>
    <p:sldId id="330" r:id="rId46"/>
    <p:sldId id="322" r:id="rId47"/>
    <p:sldId id="331" r:id="rId48"/>
    <p:sldId id="323" r:id="rId49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A171"/>
    <a:srgbClr val="FE0E86"/>
    <a:srgbClr val="B801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99216-DBAA-4B4F-8ACF-CF348EC103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DFD3E0-B07D-4EE0-833F-4CBD46C2631A}">
      <dgm:prSet phldrT="[Text]"/>
      <dgm:spPr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de-DE" altLang="de-DE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Verständnis für die Funktionen des menschlichen Körpers entwickeln</a:t>
          </a:r>
          <a:endParaRPr lang="de-DE" dirty="0">
            <a:solidFill>
              <a:schemeClr val="bg2">
                <a:lumMod val="50000"/>
              </a:schemeClr>
            </a:solidFill>
          </a:endParaRPr>
        </a:p>
      </dgm:t>
    </dgm:pt>
    <dgm:pt modelId="{23919F14-1227-4CAA-BCA0-68E004356105}" type="parTrans" cxnId="{13A9E75C-211A-418B-B9B0-71D77749907D}">
      <dgm:prSet/>
      <dgm:spPr/>
      <dgm:t>
        <a:bodyPr/>
        <a:lstStyle/>
        <a:p>
          <a:endParaRPr lang="de-DE"/>
        </a:p>
      </dgm:t>
    </dgm:pt>
    <dgm:pt modelId="{AF6BC460-6A7E-4FA2-AE4B-78AD2D519AE8}" type="sibTrans" cxnId="{13A9E75C-211A-418B-B9B0-71D77749907D}">
      <dgm:prSet/>
      <dgm:spPr/>
      <dgm:t>
        <a:bodyPr/>
        <a:lstStyle/>
        <a:p>
          <a:endParaRPr lang="de-DE"/>
        </a:p>
      </dgm:t>
    </dgm:pt>
    <dgm:pt modelId="{222661EB-8F75-424F-8FE6-67DC071DD493}">
      <dgm:prSet phldrT="[Text]"/>
      <dgm:spPr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de-DE" altLang="de-DE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Verletzungsprophylaxe</a:t>
          </a:r>
          <a:endParaRPr lang="de-DE" dirty="0">
            <a:solidFill>
              <a:schemeClr val="bg2">
                <a:lumMod val="50000"/>
              </a:schemeClr>
            </a:solidFill>
          </a:endParaRPr>
        </a:p>
      </dgm:t>
    </dgm:pt>
    <dgm:pt modelId="{2AE8751A-F954-406D-99BE-6463FE8C6D0F}" type="parTrans" cxnId="{D7BB12AE-6545-4110-A986-370DE4F7D0F6}">
      <dgm:prSet/>
      <dgm:spPr/>
      <dgm:t>
        <a:bodyPr/>
        <a:lstStyle/>
        <a:p>
          <a:endParaRPr lang="de-DE"/>
        </a:p>
      </dgm:t>
    </dgm:pt>
    <dgm:pt modelId="{DAF7C27B-0CF7-48FD-8679-5E7E61E6A75B}" type="sibTrans" cxnId="{D7BB12AE-6545-4110-A986-370DE4F7D0F6}">
      <dgm:prSet/>
      <dgm:spPr/>
      <dgm:t>
        <a:bodyPr/>
        <a:lstStyle/>
        <a:p>
          <a:endParaRPr lang="de-DE"/>
        </a:p>
      </dgm:t>
    </dgm:pt>
    <dgm:pt modelId="{4A3C0CF6-4F6F-481F-A5E9-5252DBBA8C62}">
      <dgm:prSet phldrT="[Text]"/>
      <dgm:spPr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de-DE" altLang="de-DE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Verständnis für die Grenzen des menschlichen Körpers entwickeln (Compression + Tension)</a:t>
          </a:r>
          <a:endParaRPr lang="de-DE" dirty="0">
            <a:solidFill>
              <a:schemeClr val="bg2">
                <a:lumMod val="50000"/>
              </a:schemeClr>
            </a:solidFill>
          </a:endParaRPr>
        </a:p>
      </dgm:t>
    </dgm:pt>
    <dgm:pt modelId="{C3C55D24-AACB-41BE-98F5-3FE7938C8E89}" type="parTrans" cxnId="{0B32C571-D5A1-405B-A378-03C939C822F5}">
      <dgm:prSet/>
      <dgm:spPr/>
      <dgm:t>
        <a:bodyPr/>
        <a:lstStyle/>
        <a:p>
          <a:endParaRPr lang="de-DE"/>
        </a:p>
      </dgm:t>
    </dgm:pt>
    <dgm:pt modelId="{4C6ABDBB-11C8-41D4-B3B5-F62E71075F19}" type="sibTrans" cxnId="{0B32C571-D5A1-405B-A378-03C939C822F5}">
      <dgm:prSet/>
      <dgm:spPr/>
      <dgm:t>
        <a:bodyPr/>
        <a:lstStyle/>
        <a:p>
          <a:endParaRPr lang="de-DE"/>
        </a:p>
      </dgm:t>
    </dgm:pt>
    <dgm:pt modelId="{9FD2D9AD-4344-4FB8-A3A1-02699573363F}">
      <dgm:prSet/>
      <dgm:spPr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de-DE" altLang="de-DE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Ganzheitlichen Blick für anatomisch korrektes Alignment entwickeln</a:t>
          </a:r>
        </a:p>
      </dgm:t>
    </dgm:pt>
    <dgm:pt modelId="{673C8E91-C103-4CD8-8BA0-6114FD546B09}" type="parTrans" cxnId="{0F95FD35-F2DF-4734-B17A-39B7BF78FAAB}">
      <dgm:prSet/>
      <dgm:spPr/>
      <dgm:t>
        <a:bodyPr/>
        <a:lstStyle/>
        <a:p>
          <a:endParaRPr lang="de-DE"/>
        </a:p>
      </dgm:t>
    </dgm:pt>
    <dgm:pt modelId="{631766EF-0694-4897-AEE8-CE986334102A}" type="sibTrans" cxnId="{0F95FD35-F2DF-4734-B17A-39B7BF78FAAB}">
      <dgm:prSet/>
      <dgm:spPr/>
      <dgm:t>
        <a:bodyPr/>
        <a:lstStyle/>
        <a:p>
          <a:endParaRPr lang="de-DE"/>
        </a:p>
      </dgm:t>
    </dgm:pt>
    <dgm:pt modelId="{7EB4E979-242C-4936-9CAA-2E64B7A20169}">
      <dgm:prSet/>
      <dgm:spPr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de-DE" altLang="de-DE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Bei konkreten Problemen: auf Arzt verweisen (ärztl. Hinweis)</a:t>
          </a:r>
          <a:endParaRPr lang="de-DE" dirty="0">
            <a:solidFill>
              <a:schemeClr val="bg2">
                <a:lumMod val="50000"/>
              </a:schemeClr>
            </a:solidFill>
          </a:endParaRPr>
        </a:p>
      </dgm:t>
    </dgm:pt>
    <dgm:pt modelId="{6BC073BE-1C4A-4205-ABBF-B1B2F7EFAA93}" type="parTrans" cxnId="{C477DA6D-307F-43DF-BD4C-A1A6FC29AE73}">
      <dgm:prSet/>
      <dgm:spPr/>
      <dgm:t>
        <a:bodyPr/>
        <a:lstStyle/>
        <a:p>
          <a:endParaRPr lang="de-DE"/>
        </a:p>
      </dgm:t>
    </dgm:pt>
    <dgm:pt modelId="{19F9F352-79BC-41CB-AF87-9B2E21DFB6D4}" type="sibTrans" cxnId="{C477DA6D-307F-43DF-BD4C-A1A6FC29AE73}">
      <dgm:prSet/>
      <dgm:spPr/>
      <dgm:t>
        <a:bodyPr/>
        <a:lstStyle/>
        <a:p>
          <a:endParaRPr lang="de-DE"/>
        </a:p>
      </dgm:t>
    </dgm:pt>
    <dgm:pt modelId="{532043AF-0346-4A16-A21C-7B1A200BB4A8}" type="pres">
      <dgm:prSet presAssocID="{02399216-DBAA-4B4F-8ACF-CF348EC103F9}" presName="linearFlow" presStyleCnt="0">
        <dgm:presLayoutVars>
          <dgm:dir/>
          <dgm:resizeHandles val="exact"/>
        </dgm:presLayoutVars>
      </dgm:prSet>
      <dgm:spPr/>
    </dgm:pt>
    <dgm:pt modelId="{C0C26CA1-DEC9-4BB6-84EA-F660C149D528}" type="pres">
      <dgm:prSet presAssocID="{28DFD3E0-B07D-4EE0-833F-4CBD46C2631A}" presName="composite" presStyleCnt="0"/>
      <dgm:spPr/>
    </dgm:pt>
    <dgm:pt modelId="{44682A4F-3BE3-4F68-9EE6-89B30971F18A}" type="pres">
      <dgm:prSet presAssocID="{28DFD3E0-B07D-4EE0-833F-4CBD46C2631A}" presName="imgShp" presStyleLbl="fgImgPlace1" presStyleIdx="0" presStyleCnt="5" custFlipHor="1" custScaleX="104981" custLinFactNeighborX="3919" custLinFactNeighborY="12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7E1AAC-9615-414E-BEFC-1A5DB7991FC4}" type="pres">
      <dgm:prSet presAssocID="{28DFD3E0-B07D-4EE0-833F-4CBD46C2631A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96B089-2A72-4766-9CE7-AF2E88B852D3}" type="pres">
      <dgm:prSet presAssocID="{AF6BC460-6A7E-4FA2-AE4B-78AD2D519AE8}" presName="spacing" presStyleCnt="0"/>
      <dgm:spPr/>
    </dgm:pt>
    <dgm:pt modelId="{6E8B1511-A83C-40B8-8F4A-42AEC452A322}" type="pres">
      <dgm:prSet presAssocID="{222661EB-8F75-424F-8FE6-67DC071DD493}" presName="composite" presStyleCnt="0"/>
      <dgm:spPr/>
    </dgm:pt>
    <dgm:pt modelId="{02A198E7-7E4C-4123-AFD0-35C488A75C4D}" type="pres">
      <dgm:prSet presAssocID="{222661EB-8F75-424F-8FE6-67DC071DD493}" presName="imgShp" presStyleLbl="fgImgPlace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1E857FD-F26B-4214-9A72-E81EFB15A430}" type="pres">
      <dgm:prSet presAssocID="{222661EB-8F75-424F-8FE6-67DC071DD49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BCCC2A-37AA-40C6-B080-73F400FACBDC}" type="pres">
      <dgm:prSet presAssocID="{DAF7C27B-0CF7-48FD-8679-5E7E61E6A75B}" presName="spacing" presStyleCnt="0"/>
      <dgm:spPr/>
    </dgm:pt>
    <dgm:pt modelId="{9805E5A8-217C-49D2-A8C2-11253317D3AE}" type="pres">
      <dgm:prSet presAssocID="{4A3C0CF6-4F6F-481F-A5E9-5252DBBA8C62}" presName="composite" presStyleCnt="0"/>
      <dgm:spPr/>
    </dgm:pt>
    <dgm:pt modelId="{FBB95BF6-2FE1-46D5-AC3E-BBB8A5C65229}" type="pres">
      <dgm:prSet presAssocID="{4A3C0CF6-4F6F-481F-A5E9-5252DBBA8C62}" presName="imgShp" presStyleLbl="fgImgPlace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F695AA-1277-4237-A695-C6ED8CED049A}" type="pres">
      <dgm:prSet presAssocID="{4A3C0CF6-4F6F-481F-A5E9-5252DBBA8C6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5FDED9-7416-4AAC-8A31-72C0B9582F37}" type="pres">
      <dgm:prSet presAssocID="{4C6ABDBB-11C8-41D4-B3B5-F62E71075F19}" presName="spacing" presStyleCnt="0"/>
      <dgm:spPr/>
    </dgm:pt>
    <dgm:pt modelId="{69A872FE-BB9A-4C56-B004-72DA1FC31D78}" type="pres">
      <dgm:prSet presAssocID="{7EB4E979-242C-4936-9CAA-2E64B7A20169}" presName="composite" presStyleCnt="0"/>
      <dgm:spPr/>
    </dgm:pt>
    <dgm:pt modelId="{386E847E-AF35-463A-9568-8B353799EB96}" type="pres">
      <dgm:prSet presAssocID="{7EB4E979-242C-4936-9CAA-2E64B7A20169}" presName="imgShp" presStyleLbl="fgImgPlace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0F3C43-E758-4E36-9588-155FE277CFC8}" type="pres">
      <dgm:prSet presAssocID="{7EB4E979-242C-4936-9CAA-2E64B7A20169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317D7F-230A-4D5D-B032-8C5809473BB2}" type="pres">
      <dgm:prSet presAssocID="{19F9F352-79BC-41CB-AF87-9B2E21DFB6D4}" presName="spacing" presStyleCnt="0"/>
      <dgm:spPr/>
    </dgm:pt>
    <dgm:pt modelId="{BC9396FE-8DF1-495C-B9FC-FEE9505BD2B0}" type="pres">
      <dgm:prSet presAssocID="{9FD2D9AD-4344-4FB8-A3A1-02699573363F}" presName="composite" presStyleCnt="0"/>
      <dgm:spPr/>
    </dgm:pt>
    <dgm:pt modelId="{4AAC8FF7-8AC3-49C7-B260-93591815EA9F}" type="pres">
      <dgm:prSet presAssocID="{9FD2D9AD-4344-4FB8-A3A1-02699573363F}" presName="imgShp" presStyleLbl="fgImgPlace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3F34F2-9A6D-4567-9359-BAA1D824D372}" type="pres">
      <dgm:prSet presAssocID="{9FD2D9AD-4344-4FB8-A3A1-02699573363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B32C571-D5A1-405B-A378-03C939C822F5}" srcId="{02399216-DBAA-4B4F-8ACF-CF348EC103F9}" destId="{4A3C0CF6-4F6F-481F-A5E9-5252DBBA8C62}" srcOrd="2" destOrd="0" parTransId="{C3C55D24-AACB-41BE-98F5-3FE7938C8E89}" sibTransId="{4C6ABDBB-11C8-41D4-B3B5-F62E71075F19}"/>
    <dgm:cxn modelId="{0F95FD35-F2DF-4734-B17A-39B7BF78FAAB}" srcId="{02399216-DBAA-4B4F-8ACF-CF348EC103F9}" destId="{9FD2D9AD-4344-4FB8-A3A1-02699573363F}" srcOrd="4" destOrd="0" parTransId="{673C8E91-C103-4CD8-8BA0-6114FD546B09}" sibTransId="{631766EF-0694-4897-AEE8-CE986334102A}"/>
    <dgm:cxn modelId="{AC7ED54B-0737-47B0-BE2C-6D71B881F135}" type="presOf" srcId="{28DFD3E0-B07D-4EE0-833F-4CBD46C2631A}" destId="{AD7E1AAC-9615-414E-BEFC-1A5DB7991FC4}" srcOrd="0" destOrd="0" presId="urn:microsoft.com/office/officeart/2005/8/layout/vList3"/>
    <dgm:cxn modelId="{A171F927-A1D7-46D5-88C1-43BD939D7006}" type="presOf" srcId="{02399216-DBAA-4B4F-8ACF-CF348EC103F9}" destId="{532043AF-0346-4A16-A21C-7B1A200BB4A8}" srcOrd="0" destOrd="0" presId="urn:microsoft.com/office/officeart/2005/8/layout/vList3"/>
    <dgm:cxn modelId="{8BAC3573-6712-41C3-8E2F-D38C8934A7DC}" type="presOf" srcId="{222661EB-8F75-424F-8FE6-67DC071DD493}" destId="{91E857FD-F26B-4214-9A72-E81EFB15A430}" srcOrd="0" destOrd="0" presId="urn:microsoft.com/office/officeart/2005/8/layout/vList3"/>
    <dgm:cxn modelId="{7C5B6BED-5034-4BFB-AFD6-6CCDB8FAD7C1}" type="presOf" srcId="{4A3C0CF6-4F6F-481F-A5E9-5252DBBA8C62}" destId="{20F695AA-1277-4237-A695-C6ED8CED049A}" srcOrd="0" destOrd="0" presId="urn:microsoft.com/office/officeart/2005/8/layout/vList3"/>
    <dgm:cxn modelId="{D7BB12AE-6545-4110-A986-370DE4F7D0F6}" srcId="{02399216-DBAA-4B4F-8ACF-CF348EC103F9}" destId="{222661EB-8F75-424F-8FE6-67DC071DD493}" srcOrd="1" destOrd="0" parTransId="{2AE8751A-F954-406D-99BE-6463FE8C6D0F}" sibTransId="{DAF7C27B-0CF7-48FD-8679-5E7E61E6A75B}"/>
    <dgm:cxn modelId="{13A9E75C-211A-418B-B9B0-71D77749907D}" srcId="{02399216-DBAA-4B4F-8ACF-CF348EC103F9}" destId="{28DFD3E0-B07D-4EE0-833F-4CBD46C2631A}" srcOrd="0" destOrd="0" parTransId="{23919F14-1227-4CAA-BCA0-68E004356105}" sibTransId="{AF6BC460-6A7E-4FA2-AE4B-78AD2D519AE8}"/>
    <dgm:cxn modelId="{D21840F1-214E-4AA2-838A-CBE212038E80}" type="presOf" srcId="{7EB4E979-242C-4936-9CAA-2E64B7A20169}" destId="{AD0F3C43-E758-4E36-9588-155FE277CFC8}" srcOrd="0" destOrd="0" presId="urn:microsoft.com/office/officeart/2005/8/layout/vList3"/>
    <dgm:cxn modelId="{C477DA6D-307F-43DF-BD4C-A1A6FC29AE73}" srcId="{02399216-DBAA-4B4F-8ACF-CF348EC103F9}" destId="{7EB4E979-242C-4936-9CAA-2E64B7A20169}" srcOrd="3" destOrd="0" parTransId="{6BC073BE-1C4A-4205-ABBF-B1B2F7EFAA93}" sibTransId="{19F9F352-79BC-41CB-AF87-9B2E21DFB6D4}"/>
    <dgm:cxn modelId="{D42C9A9B-252C-4965-89EE-26DBA66A85CD}" type="presOf" srcId="{9FD2D9AD-4344-4FB8-A3A1-02699573363F}" destId="{3C3F34F2-9A6D-4567-9359-BAA1D824D372}" srcOrd="0" destOrd="0" presId="urn:microsoft.com/office/officeart/2005/8/layout/vList3"/>
    <dgm:cxn modelId="{7F838C2F-83D6-47BC-8D15-F866967AC03E}" type="presParOf" srcId="{532043AF-0346-4A16-A21C-7B1A200BB4A8}" destId="{C0C26CA1-DEC9-4BB6-84EA-F660C149D528}" srcOrd="0" destOrd="0" presId="urn:microsoft.com/office/officeart/2005/8/layout/vList3"/>
    <dgm:cxn modelId="{07AB6E26-6D81-4C67-8ED7-81D195E4758B}" type="presParOf" srcId="{C0C26CA1-DEC9-4BB6-84EA-F660C149D528}" destId="{44682A4F-3BE3-4F68-9EE6-89B30971F18A}" srcOrd="0" destOrd="0" presId="urn:microsoft.com/office/officeart/2005/8/layout/vList3"/>
    <dgm:cxn modelId="{66D2637F-42F0-4A5C-966D-C889D06F57BE}" type="presParOf" srcId="{C0C26CA1-DEC9-4BB6-84EA-F660C149D528}" destId="{AD7E1AAC-9615-414E-BEFC-1A5DB7991FC4}" srcOrd="1" destOrd="0" presId="urn:microsoft.com/office/officeart/2005/8/layout/vList3"/>
    <dgm:cxn modelId="{39A930B0-7BC8-4EEC-95A5-D43DB3188C2C}" type="presParOf" srcId="{532043AF-0346-4A16-A21C-7B1A200BB4A8}" destId="{0296B089-2A72-4766-9CE7-AF2E88B852D3}" srcOrd="1" destOrd="0" presId="urn:microsoft.com/office/officeart/2005/8/layout/vList3"/>
    <dgm:cxn modelId="{3927ECB0-D5BD-42FB-A3F3-84860AA1F967}" type="presParOf" srcId="{532043AF-0346-4A16-A21C-7B1A200BB4A8}" destId="{6E8B1511-A83C-40B8-8F4A-42AEC452A322}" srcOrd="2" destOrd="0" presId="urn:microsoft.com/office/officeart/2005/8/layout/vList3"/>
    <dgm:cxn modelId="{E3AFBE3B-D6C0-4891-B6E0-FEA69E9464A0}" type="presParOf" srcId="{6E8B1511-A83C-40B8-8F4A-42AEC452A322}" destId="{02A198E7-7E4C-4123-AFD0-35C488A75C4D}" srcOrd="0" destOrd="0" presId="urn:microsoft.com/office/officeart/2005/8/layout/vList3"/>
    <dgm:cxn modelId="{ADDA8E0B-9FBB-455F-8A53-3605595FAB23}" type="presParOf" srcId="{6E8B1511-A83C-40B8-8F4A-42AEC452A322}" destId="{91E857FD-F26B-4214-9A72-E81EFB15A430}" srcOrd="1" destOrd="0" presId="urn:microsoft.com/office/officeart/2005/8/layout/vList3"/>
    <dgm:cxn modelId="{CAD23EB9-8D17-499B-A3C8-D6D4E81CFB3A}" type="presParOf" srcId="{532043AF-0346-4A16-A21C-7B1A200BB4A8}" destId="{83BCCC2A-37AA-40C6-B080-73F400FACBDC}" srcOrd="3" destOrd="0" presId="urn:microsoft.com/office/officeart/2005/8/layout/vList3"/>
    <dgm:cxn modelId="{19CAEA2D-AB52-4CFF-BEBF-B3A2ACBAB621}" type="presParOf" srcId="{532043AF-0346-4A16-A21C-7B1A200BB4A8}" destId="{9805E5A8-217C-49D2-A8C2-11253317D3AE}" srcOrd="4" destOrd="0" presId="urn:microsoft.com/office/officeart/2005/8/layout/vList3"/>
    <dgm:cxn modelId="{A7CC1E5C-9932-46E3-9B51-47BC32D4EAF8}" type="presParOf" srcId="{9805E5A8-217C-49D2-A8C2-11253317D3AE}" destId="{FBB95BF6-2FE1-46D5-AC3E-BBB8A5C65229}" srcOrd="0" destOrd="0" presId="urn:microsoft.com/office/officeart/2005/8/layout/vList3"/>
    <dgm:cxn modelId="{21509E3A-8377-4E06-9EA1-C0EFE4BEC8D2}" type="presParOf" srcId="{9805E5A8-217C-49D2-A8C2-11253317D3AE}" destId="{20F695AA-1277-4237-A695-C6ED8CED049A}" srcOrd="1" destOrd="0" presId="urn:microsoft.com/office/officeart/2005/8/layout/vList3"/>
    <dgm:cxn modelId="{AD00BA0E-A2D1-40EF-8876-B294112AD011}" type="presParOf" srcId="{532043AF-0346-4A16-A21C-7B1A200BB4A8}" destId="{FE5FDED9-7416-4AAC-8A31-72C0B9582F37}" srcOrd="5" destOrd="0" presId="urn:microsoft.com/office/officeart/2005/8/layout/vList3"/>
    <dgm:cxn modelId="{FF4C061B-BADD-4232-A29B-8DDDF99287C1}" type="presParOf" srcId="{532043AF-0346-4A16-A21C-7B1A200BB4A8}" destId="{69A872FE-BB9A-4C56-B004-72DA1FC31D78}" srcOrd="6" destOrd="0" presId="urn:microsoft.com/office/officeart/2005/8/layout/vList3"/>
    <dgm:cxn modelId="{F2107A30-3A6E-4B2F-912C-0260F142043C}" type="presParOf" srcId="{69A872FE-BB9A-4C56-B004-72DA1FC31D78}" destId="{386E847E-AF35-463A-9568-8B353799EB96}" srcOrd="0" destOrd="0" presId="urn:microsoft.com/office/officeart/2005/8/layout/vList3"/>
    <dgm:cxn modelId="{406A6959-12EB-4780-A2A8-20C6A03FA673}" type="presParOf" srcId="{69A872FE-BB9A-4C56-B004-72DA1FC31D78}" destId="{AD0F3C43-E758-4E36-9588-155FE277CFC8}" srcOrd="1" destOrd="0" presId="urn:microsoft.com/office/officeart/2005/8/layout/vList3"/>
    <dgm:cxn modelId="{F8890C7D-1077-4453-9C6D-309FADB0213A}" type="presParOf" srcId="{532043AF-0346-4A16-A21C-7B1A200BB4A8}" destId="{C6317D7F-230A-4D5D-B032-8C5809473BB2}" srcOrd="7" destOrd="0" presId="urn:microsoft.com/office/officeart/2005/8/layout/vList3"/>
    <dgm:cxn modelId="{F2D6F091-3952-470D-9761-EDB4A2B09D5C}" type="presParOf" srcId="{532043AF-0346-4A16-A21C-7B1A200BB4A8}" destId="{BC9396FE-8DF1-495C-B9FC-FEE9505BD2B0}" srcOrd="8" destOrd="0" presId="urn:microsoft.com/office/officeart/2005/8/layout/vList3"/>
    <dgm:cxn modelId="{39515A0D-1DFD-402B-BB5B-D65CAD2E4A29}" type="presParOf" srcId="{BC9396FE-8DF1-495C-B9FC-FEE9505BD2B0}" destId="{4AAC8FF7-8AC3-49C7-B260-93591815EA9F}" srcOrd="0" destOrd="0" presId="urn:microsoft.com/office/officeart/2005/8/layout/vList3"/>
    <dgm:cxn modelId="{D9BF4C37-FE7F-42C5-8459-ECF717A32CB9}" type="presParOf" srcId="{BC9396FE-8DF1-495C-B9FC-FEE9505BD2B0}" destId="{3C3F34F2-9A6D-4567-9359-BAA1D824D3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785CB-7EA3-4076-8D66-5B0A5062CF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de-DE"/>
        </a:p>
      </dgm:t>
    </dgm:pt>
    <dgm:pt modelId="{5897EC1E-8E9D-4710-ADB9-02EE1D644C3B}">
      <dgm:prSet phldrT="[Text]" phldr="1"/>
      <dgm:spPr/>
      <dgm:t>
        <a:bodyPr/>
        <a:lstStyle/>
        <a:p>
          <a:endParaRPr lang="de-DE"/>
        </a:p>
      </dgm:t>
    </dgm:pt>
    <dgm:pt modelId="{1843985A-2712-4152-952A-F3B163F6354A}" type="parTrans" cxnId="{E0EDFCB0-672F-4178-8EC7-8D7197236A76}">
      <dgm:prSet/>
      <dgm:spPr/>
      <dgm:t>
        <a:bodyPr/>
        <a:lstStyle/>
        <a:p>
          <a:endParaRPr lang="de-DE"/>
        </a:p>
      </dgm:t>
    </dgm:pt>
    <dgm:pt modelId="{280D182B-9DBC-4D9A-8EAD-BF5F6B4528F3}" type="sibTrans" cxnId="{E0EDFCB0-672F-4178-8EC7-8D7197236A76}">
      <dgm:prSet/>
      <dgm:spPr/>
      <dgm:t>
        <a:bodyPr/>
        <a:lstStyle/>
        <a:p>
          <a:endParaRPr lang="de-DE"/>
        </a:p>
      </dgm:t>
    </dgm:pt>
    <dgm:pt modelId="{86594286-EECB-497B-B60D-079FD37DEEAC}">
      <dgm:prSet phldrT="[Text]" phldr="1"/>
      <dgm:spPr/>
      <dgm:t>
        <a:bodyPr/>
        <a:lstStyle/>
        <a:p>
          <a:endParaRPr lang="de-DE"/>
        </a:p>
      </dgm:t>
    </dgm:pt>
    <dgm:pt modelId="{76D79E96-3AA2-475B-9051-3A2BA23F919C}" type="parTrans" cxnId="{FE643B43-D56F-42EC-BEB7-993DDC353A63}">
      <dgm:prSet/>
      <dgm:spPr/>
      <dgm:t>
        <a:bodyPr/>
        <a:lstStyle/>
        <a:p>
          <a:endParaRPr lang="de-DE"/>
        </a:p>
      </dgm:t>
    </dgm:pt>
    <dgm:pt modelId="{23D8290E-2DE6-4A8A-B3EB-11482098F4E1}" type="sibTrans" cxnId="{FE643B43-D56F-42EC-BEB7-993DDC353A63}">
      <dgm:prSet/>
      <dgm:spPr/>
      <dgm:t>
        <a:bodyPr/>
        <a:lstStyle/>
        <a:p>
          <a:endParaRPr lang="de-DE"/>
        </a:p>
      </dgm:t>
    </dgm:pt>
    <dgm:pt modelId="{776EED56-295B-43B4-AE2A-CFC796FB8995}">
      <dgm:prSet phldrT="[Text]" phldr="1"/>
      <dgm:spPr/>
      <dgm:t>
        <a:bodyPr/>
        <a:lstStyle/>
        <a:p>
          <a:endParaRPr lang="de-DE"/>
        </a:p>
      </dgm:t>
    </dgm:pt>
    <dgm:pt modelId="{E14358AD-CEC1-4A44-9B3C-5B7F9FC7ADD6}" type="parTrans" cxnId="{28CDC6B4-9A3F-4C08-BC45-25B669518296}">
      <dgm:prSet/>
      <dgm:spPr/>
      <dgm:t>
        <a:bodyPr/>
        <a:lstStyle/>
        <a:p>
          <a:endParaRPr lang="de-DE"/>
        </a:p>
      </dgm:t>
    </dgm:pt>
    <dgm:pt modelId="{EADD876C-C529-4A30-9894-082DF19C0AF7}" type="sibTrans" cxnId="{28CDC6B4-9A3F-4C08-BC45-25B669518296}">
      <dgm:prSet/>
      <dgm:spPr/>
      <dgm:t>
        <a:bodyPr/>
        <a:lstStyle/>
        <a:p>
          <a:endParaRPr lang="de-DE"/>
        </a:p>
      </dgm:t>
    </dgm:pt>
    <dgm:pt modelId="{6C570305-94D3-4465-9937-72239C1A5C4A}">
      <dgm:prSet phldrT="[Text]" phldr="1"/>
      <dgm:spPr/>
      <dgm:t>
        <a:bodyPr/>
        <a:lstStyle/>
        <a:p>
          <a:endParaRPr lang="de-DE"/>
        </a:p>
      </dgm:t>
    </dgm:pt>
    <dgm:pt modelId="{0E7DEFBC-FA6B-4D00-A906-911AF1D29B63}" type="parTrans" cxnId="{64A59FC6-5987-4146-96C7-6720CD0FB1C9}">
      <dgm:prSet/>
      <dgm:spPr/>
      <dgm:t>
        <a:bodyPr/>
        <a:lstStyle/>
        <a:p>
          <a:endParaRPr lang="de-DE"/>
        </a:p>
      </dgm:t>
    </dgm:pt>
    <dgm:pt modelId="{0892C33D-E328-47AF-969A-EEA9DFECCFE6}" type="sibTrans" cxnId="{64A59FC6-5987-4146-96C7-6720CD0FB1C9}">
      <dgm:prSet/>
      <dgm:spPr/>
      <dgm:t>
        <a:bodyPr/>
        <a:lstStyle/>
        <a:p>
          <a:endParaRPr lang="de-DE"/>
        </a:p>
      </dgm:t>
    </dgm:pt>
    <dgm:pt modelId="{250A24D6-A528-43DB-8E63-6E6F234718C1}">
      <dgm:prSet phldrT="[Text]" phldr="1"/>
      <dgm:spPr/>
      <dgm:t>
        <a:bodyPr/>
        <a:lstStyle/>
        <a:p>
          <a:endParaRPr lang="de-DE"/>
        </a:p>
      </dgm:t>
    </dgm:pt>
    <dgm:pt modelId="{F5DEC4F2-ECD4-4838-BA5B-8786D4920793}" type="parTrans" cxnId="{D2A4AA86-BE24-40A0-AFC1-A9114DDB6BE4}">
      <dgm:prSet/>
      <dgm:spPr/>
      <dgm:t>
        <a:bodyPr/>
        <a:lstStyle/>
        <a:p>
          <a:endParaRPr lang="de-DE"/>
        </a:p>
      </dgm:t>
    </dgm:pt>
    <dgm:pt modelId="{46B742E2-7FD8-48C5-8B17-973EB02759AF}" type="sibTrans" cxnId="{D2A4AA86-BE24-40A0-AFC1-A9114DDB6BE4}">
      <dgm:prSet/>
      <dgm:spPr/>
      <dgm:t>
        <a:bodyPr/>
        <a:lstStyle/>
        <a:p>
          <a:endParaRPr lang="de-DE"/>
        </a:p>
      </dgm:t>
    </dgm:pt>
    <dgm:pt modelId="{DE1D50EB-06E5-4CB0-9C5D-6DC9312B450B}">
      <dgm:prSet phldrT="[Text]" phldr="1"/>
      <dgm:spPr/>
      <dgm:t>
        <a:bodyPr/>
        <a:lstStyle/>
        <a:p>
          <a:endParaRPr lang="de-DE"/>
        </a:p>
      </dgm:t>
    </dgm:pt>
    <dgm:pt modelId="{A56D0DC8-47F1-4496-92B0-ADA6A405B73F}" type="parTrans" cxnId="{35A6A27E-22A5-4DDA-9388-BC4469653F65}">
      <dgm:prSet/>
      <dgm:spPr/>
      <dgm:t>
        <a:bodyPr/>
        <a:lstStyle/>
        <a:p>
          <a:endParaRPr lang="de-DE"/>
        </a:p>
      </dgm:t>
    </dgm:pt>
    <dgm:pt modelId="{E5B0B57A-E459-48FC-A814-BF314F03468F}" type="sibTrans" cxnId="{35A6A27E-22A5-4DDA-9388-BC4469653F65}">
      <dgm:prSet/>
      <dgm:spPr/>
      <dgm:t>
        <a:bodyPr/>
        <a:lstStyle/>
        <a:p>
          <a:endParaRPr lang="de-DE"/>
        </a:p>
      </dgm:t>
    </dgm:pt>
    <dgm:pt modelId="{0D595496-79C9-4019-A3B1-CF7CFC3D3EE9}">
      <dgm:prSet phldrT="[Text]" phldr="1"/>
      <dgm:spPr/>
      <dgm:t>
        <a:bodyPr/>
        <a:lstStyle/>
        <a:p>
          <a:endParaRPr lang="de-DE"/>
        </a:p>
      </dgm:t>
    </dgm:pt>
    <dgm:pt modelId="{60B36334-AAF4-4ADF-9C37-98D8E2270353}" type="parTrans" cxnId="{1EBED454-FD62-4114-90BF-4FB4E33B8380}">
      <dgm:prSet/>
      <dgm:spPr/>
      <dgm:t>
        <a:bodyPr/>
        <a:lstStyle/>
        <a:p>
          <a:endParaRPr lang="de-DE"/>
        </a:p>
      </dgm:t>
    </dgm:pt>
    <dgm:pt modelId="{8B96D931-6EBE-4220-BEC4-267927C85342}" type="sibTrans" cxnId="{1EBED454-FD62-4114-90BF-4FB4E33B8380}">
      <dgm:prSet/>
      <dgm:spPr/>
      <dgm:t>
        <a:bodyPr/>
        <a:lstStyle/>
        <a:p>
          <a:endParaRPr lang="de-DE"/>
        </a:p>
      </dgm:t>
    </dgm:pt>
    <dgm:pt modelId="{7F8613EF-F59E-417A-A83B-FCA9A89A7E84}">
      <dgm:prSet phldrT="[Text]" phldr="1"/>
      <dgm:spPr/>
      <dgm:t>
        <a:bodyPr/>
        <a:lstStyle/>
        <a:p>
          <a:endParaRPr lang="de-DE"/>
        </a:p>
      </dgm:t>
    </dgm:pt>
    <dgm:pt modelId="{D0108A5A-5151-4A66-9BD2-F3931B5AAF9D}" type="parTrans" cxnId="{5DAC88EB-3C0D-49D9-A5D6-719130240A9E}">
      <dgm:prSet/>
      <dgm:spPr/>
      <dgm:t>
        <a:bodyPr/>
        <a:lstStyle/>
        <a:p>
          <a:endParaRPr lang="de-DE"/>
        </a:p>
      </dgm:t>
    </dgm:pt>
    <dgm:pt modelId="{3ECE5DE0-9FB4-47D4-AE7A-C80CEA7A3E50}" type="sibTrans" cxnId="{5DAC88EB-3C0D-49D9-A5D6-719130240A9E}">
      <dgm:prSet/>
      <dgm:spPr/>
      <dgm:t>
        <a:bodyPr/>
        <a:lstStyle/>
        <a:p>
          <a:endParaRPr lang="de-DE"/>
        </a:p>
      </dgm:t>
    </dgm:pt>
    <dgm:pt modelId="{C81F2E64-64F4-48D6-97E7-E89693FFDF6D}">
      <dgm:prSet phldrT="[Text]" phldr="1"/>
      <dgm:spPr/>
      <dgm:t>
        <a:bodyPr/>
        <a:lstStyle/>
        <a:p>
          <a:endParaRPr lang="de-DE"/>
        </a:p>
      </dgm:t>
    </dgm:pt>
    <dgm:pt modelId="{5DAD69E9-20F7-48C7-B66B-3E57D1701A64}" type="parTrans" cxnId="{4854B3A0-741D-4F17-950E-F7D267993A20}">
      <dgm:prSet/>
      <dgm:spPr/>
      <dgm:t>
        <a:bodyPr/>
        <a:lstStyle/>
        <a:p>
          <a:endParaRPr lang="de-DE"/>
        </a:p>
      </dgm:t>
    </dgm:pt>
    <dgm:pt modelId="{B6366B07-3640-4E79-97E6-1F4104176FC9}" type="sibTrans" cxnId="{4854B3A0-741D-4F17-950E-F7D267993A20}">
      <dgm:prSet/>
      <dgm:spPr/>
      <dgm:t>
        <a:bodyPr/>
        <a:lstStyle/>
        <a:p>
          <a:endParaRPr lang="de-DE"/>
        </a:p>
      </dgm:t>
    </dgm:pt>
    <dgm:pt modelId="{152BACF8-6BE5-4D56-862A-72EBAC5F1AA1}" type="pres">
      <dgm:prSet presAssocID="{67F785CB-7EA3-4076-8D66-5B0A5062CF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2EDD982-E4C7-4B0B-BAB3-8C477B7B1AF7}" type="pres">
      <dgm:prSet presAssocID="{5897EC1E-8E9D-4710-ADB9-02EE1D644C3B}" presName="composite" presStyleCnt="0"/>
      <dgm:spPr/>
    </dgm:pt>
    <dgm:pt modelId="{C603D0FF-A56B-492A-94D4-214A922C66B0}" type="pres">
      <dgm:prSet presAssocID="{5897EC1E-8E9D-4710-ADB9-02EE1D644C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3ABE14-3709-4DA6-8138-E1174DD8ED27}" type="pres">
      <dgm:prSet presAssocID="{5897EC1E-8E9D-4710-ADB9-02EE1D644C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6471F4-68FD-460E-A6AD-A8FB9B9BA4F9}" type="pres">
      <dgm:prSet presAssocID="{280D182B-9DBC-4D9A-8EAD-BF5F6B4528F3}" presName="space" presStyleCnt="0"/>
      <dgm:spPr/>
    </dgm:pt>
    <dgm:pt modelId="{A22DF0CE-107B-4FFF-897A-5359EAC4868D}" type="pres">
      <dgm:prSet presAssocID="{6C570305-94D3-4465-9937-72239C1A5C4A}" presName="composite" presStyleCnt="0"/>
      <dgm:spPr/>
    </dgm:pt>
    <dgm:pt modelId="{100C36F4-7C0B-4B07-A7C0-18B100C04D6C}" type="pres">
      <dgm:prSet presAssocID="{6C570305-94D3-4465-9937-72239C1A5C4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CE75D3-68C8-4E1D-9CD9-45151A67E093}" type="pres">
      <dgm:prSet presAssocID="{6C570305-94D3-4465-9937-72239C1A5C4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A22928-F984-453E-B380-0996E78E575C}" type="pres">
      <dgm:prSet presAssocID="{0892C33D-E328-47AF-969A-EEA9DFECCFE6}" presName="space" presStyleCnt="0"/>
      <dgm:spPr/>
    </dgm:pt>
    <dgm:pt modelId="{3549A88C-9328-4F08-B8BF-602EEEEBF238}" type="pres">
      <dgm:prSet presAssocID="{0D595496-79C9-4019-A3B1-CF7CFC3D3EE9}" presName="composite" presStyleCnt="0"/>
      <dgm:spPr/>
    </dgm:pt>
    <dgm:pt modelId="{4ED555BD-8117-4BC1-B97E-DA534806CA7F}" type="pres">
      <dgm:prSet presAssocID="{0D595496-79C9-4019-A3B1-CF7CFC3D3E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D99A82-61C6-4B12-9050-BFAB6511EEB1}" type="pres">
      <dgm:prSet presAssocID="{0D595496-79C9-4019-A3B1-CF7CFC3D3E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E643B43-D56F-42EC-BEB7-993DDC353A63}" srcId="{5897EC1E-8E9D-4710-ADB9-02EE1D644C3B}" destId="{86594286-EECB-497B-B60D-079FD37DEEAC}" srcOrd="0" destOrd="0" parTransId="{76D79E96-3AA2-475B-9051-3A2BA23F919C}" sibTransId="{23D8290E-2DE6-4A8A-B3EB-11482098F4E1}"/>
    <dgm:cxn modelId="{64A59FC6-5987-4146-96C7-6720CD0FB1C9}" srcId="{67F785CB-7EA3-4076-8D66-5B0A5062CF13}" destId="{6C570305-94D3-4465-9937-72239C1A5C4A}" srcOrd="1" destOrd="0" parTransId="{0E7DEFBC-FA6B-4D00-A906-911AF1D29B63}" sibTransId="{0892C33D-E328-47AF-969A-EEA9DFECCFE6}"/>
    <dgm:cxn modelId="{16AE21F9-3B20-407D-BCD5-6340823ACCC1}" type="presOf" srcId="{86594286-EECB-497B-B60D-079FD37DEEAC}" destId="{BB3ABE14-3709-4DA6-8138-E1174DD8ED27}" srcOrd="0" destOrd="0" presId="urn:microsoft.com/office/officeart/2005/8/layout/hList1"/>
    <dgm:cxn modelId="{35A6A27E-22A5-4DDA-9388-BC4469653F65}" srcId="{6C570305-94D3-4465-9937-72239C1A5C4A}" destId="{DE1D50EB-06E5-4CB0-9C5D-6DC9312B450B}" srcOrd="1" destOrd="0" parTransId="{A56D0DC8-47F1-4496-92B0-ADA6A405B73F}" sibTransId="{E5B0B57A-E459-48FC-A814-BF314F03468F}"/>
    <dgm:cxn modelId="{E5CA95C4-DE49-4568-8418-6240BB6FC390}" type="presOf" srcId="{DE1D50EB-06E5-4CB0-9C5D-6DC9312B450B}" destId="{28CE75D3-68C8-4E1D-9CD9-45151A67E093}" srcOrd="0" destOrd="1" presId="urn:microsoft.com/office/officeart/2005/8/layout/hList1"/>
    <dgm:cxn modelId="{E0EDFCB0-672F-4178-8EC7-8D7197236A76}" srcId="{67F785CB-7EA3-4076-8D66-5B0A5062CF13}" destId="{5897EC1E-8E9D-4710-ADB9-02EE1D644C3B}" srcOrd="0" destOrd="0" parTransId="{1843985A-2712-4152-952A-F3B163F6354A}" sibTransId="{280D182B-9DBC-4D9A-8EAD-BF5F6B4528F3}"/>
    <dgm:cxn modelId="{CB30333D-ED03-4F6B-AC01-50C2D9A7A245}" type="presOf" srcId="{67F785CB-7EA3-4076-8D66-5B0A5062CF13}" destId="{152BACF8-6BE5-4D56-862A-72EBAC5F1AA1}" srcOrd="0" destOrd="0" presId="urn:microsoft.com/office/officeart/2005/8/layout/hList1"/>
    <dgm:cxn modelId="{28CDC6B4-9A3F-4C08-BC45-25B669518296}" srcId="{5897EC1E-8E9D-4710-ADB9-02EE1D644C3B}" destId="{776EED56-295B-43B4-AE2A-CFC796FB8995}" srcOrd="1" destOrd="0" parTransId="{E14358AD-CEC1-4A44-9B3C-5B7F9FC7ADD6}" sibTransId="{EADD876C-C529-4A30-9894-082DF19C0AF7}"/>
    <dgm:cxn modelId="{9AC17A48-8BAE-4133-835F-20246040EBAB}" type="presOf" srcId="{5897EC1E-8E9D-4710-ADB9-02EE1D644C3B}" destId="{C603D0FF-A56B-492A-94D4-214A922C66B0}" srcOrd="0" destOrd="0" presId="urn:microsoft.com/office/officeart/2005/8/layout/hList1"/>
    <dgm:cxn modelId="{C406933B-AF2D-4B20-AE16-67BF2AA96F96}" type="presOf" srcId="{776EED56-295B-43B4-AE2A-CFC796FB8995}" destId="{BB3ABE14-3709-4DA6-8138-E1174DD8ED27}" srcOrd="0" destOrd="1" presId="urn:microsoft.com/office/officeart/2005/8/layout/hList1"/>
    <dgm:cxn modelId="{4854B3A0-741D-4F17-950E-F7D267993A20}" srcId="{0D595496-79C9-4019-A3B1-CF7CFC3D3EE9}" destId="{C81F2E64-64F4-48D6-97E7-E89693FFDF6D}" srcOrd="1" destOrd="0" parTransId="{5DAD69E9-20F7-48C7-B66B-3E57D1701A64}" sibTransId="{B6366B07-3640-4E79-97E6-1F4104176FC9}"/>
    <dgm:cxn modelId="{468BD08E-D559-4024-B3C6-89C8FD31F014}" type="presOf" srcId="{6C570305-94D3-4465-9937-72239C1A5C4A}" destId="{100C36F4-7C0B-4B07-A7C0-18B100C04D6C}" srcOrd="0" destOrd="0" presId="urn:microsoft.com/office/officeart/2005/8/layout/hList1"/>
    <dgm:cxn modelId="{6FB245D8-7831-40DC-A60E-E87DA76C4C1C}" type="presOf" srcId="{0D595496-79C9-4019-A3B1-CF7CFC3D3EE9}" destId="{4ED555BD-8117-4BC1-B97E-DA534806CA7F}" srcOrd="0" destOrd="0" presId="urn:microsoft.com/office/officeart/2005/8/layout/hList1"/>
    <dgm:cxn modelId="{1F5C4CE7-D780-4766-A7C1-BC893983AFCD}" type="presOf" srcId="{7F8613EF-F59E-417A-A83B-FCA9A89A7E84}" destId="{1CD99A82-61C6-4B12-9050-BFAB6511EEB1}" srcOrd="0" destOrd="0" presId="urn:microsoft.com/office/officeart/2005/8/layout/hList1"/>
    <dgm:cxn modelId="{D2A4AA86-BE24-40A0-AFC1-A9114DDB6BE4}" srcId="{6C570305-94D3-4465-9937-72239C1A5C4A}" destId="{250A24D6-A528-43DB-8E63-6E6F234718C1}" srcOrd="0" destOrd="0" parTransId="{F5DEC4F2-ECD4-4838-BA5B-8786D4920793}" sibTransId="{46B742E2-7FD8-48C5-8B17-973EB02759AF}"/>
    <dgm:cxn modelId="{5DAC88EB-3C0D-49D9-A5D6-719130240A9E}" srcId="{0D595496-79C9-4019-A3B1-CF7CFC3D3EE9}" destId="{7F8613EF-F59E-417A-A83B-FCA9A89A7E84}" srcOrd="0" destOrd="0" parTransId="{D0108A5A-5151-4A66-9BD2-F3931B5AAF9D}" sibTransId="{3ECE5DE0-9FB4-47D4-AE7A-C80CEA7A3E50}"/>
    <dgm:cxn modelId="{76ABBB00-37B2-42D2-86AB-8600E1DB1C86}" type="presOf" srcId="{C81F2E64-64F4-48D6-97E7-E89693FFDF6D}" destId="{1CD99A82-61C6-4B12-9050-BFAB6511EEB1}" srcOrd="0" destOrd="1" presId="urn:microsoft.com/office/officeart/2005/8/layout/hList1"/>
    <dgm:cxn modelId="{8A0DE724-74B4-4C7F-893F-3B244BB39AAD}" type="presOf" srcId="{250A24D6-A528-43DB-8E63-6E6F234718C1}" destId="{28CE75D3-68C8-4E1D-9CD9-45151A67E093}" srcOrd="0" destOrd="0" presId="urn:microsoft.com/office/officeart/2005/8/layout/hList1"/>
    <dgm:cxn modelId="{1EBED454-FD62-4114-90BF-4FB4E33B8380}" srcId="{67F785CB-7EA3-4076-8D66-5B0A5062CF13}" destId="{0D595496-79C9-4019-A3B1-CF7CFC3D3EE9}" srcOrd="2" destOrd="0" parTransId="{60B36334-AAF4-4ADF-9C37-98D8E2270353}" sibTransId="{8B96D931-6EBE-4220-BEC4-267927C85342}"/>
    <dgm:cxn modelId="{FF88DE71-0709-4633-BF85-957088FC864F}" type="presParOf" srcId="{152BACF8-6BE5-4D56-862A-72EBAC5F1AA1}" destId="{B2EDD982-E4C7-4B0B-BAB3-8C477B7B1AF7}" srcOrd="0" destOrd="0" presId="urn:microsoft.com/office/officeart/2005/8/layout/hList1"/>
    <dgm:cxn modelId="{22A3541A-87B6-4829-8D4C-362937256F18}" type="presParOf" srcId="{B2EDD982-E4C7-4B0B-BAB3-8C477B7B1AF7}" destId="{C603D0FF-A56B-492A-94D4-214A922C66B0}" srcOrd="0" destOrd="0" presId="urn:microsoft.com/office/officeart/2005/8/layout/hList1"/>
    <dgm:cxn modelId="{A9658B1D-FFEB-4F72-83AF-8E5598B97F83}" type="presParOf" srcId="{B2EDD982-E4C7-4B0B-BAB3-8C477B7B1AF7}" destId="{BB3ABE14-3709-4DA6-8138-E1174DD8ED27}" srcOrd="1" destOrd="0" presId="urn:microsoft.com/office/officeart/2005/8/layout/hList1"/>
    <dgm:cxn modelId="{96D7A805-EE86-4EF0-A016-09271F760D58}" type="presParOf" srcId="{152BACF8-6BE5-4D56-862A-72EBAC5F1AA1}" destId="{FD6471F4-68FD-460E-A6AD-A8FB9B9BA4F9}" srcOrd="1" destOrd="0" presId="urn:microsoft.com/office/officeart/2005/8/layout/hList1"/>
    <dgm:cxn modelId="{9FC1263B-DC36-4EF4-B8F5-EF717BC1E42E}" type="presParOf" srcId="{152BACF8-6BE5-4D56-862A-72EBAC5F1AA1}" destId="{A22DF0CE-107B-4FFF-897A-5359EAC4868D}" srcOrd="2" destOrd="0" presId="urn:microsoft.com/office/officeart/2005/8/layout/hList1"/>
    <dgm:cxn modelId="{462978DD-7732-430C-B1AB-DAC879096648}" type="presParOf" srcId="{A22DF0CE-107B-4FFF-897A-5359EAC4868D}" destId="{100C36F4-7C0B-4B07-A7C0-18B100C04D6C}" srcOrd="0" destOrd="0" presId="urn:microsoft.com/office/officeart/2005/8/layout/hList1"/>
    <dgm:cxn modelId="{DBBF6C29-8E16-43B5-969D-C775C317A65A}" type="presParOf" srcId="{A22DF0CE-107B-4FFF-897A-5359EAC4868D}" destId="{28CE75D3-68C8-4E1D-9CD9-45151A67E093}" srcOrd="1" destOrd="0" presId="urn:microsoft.com/office/officeart/2005/8/layout/hList1"/>
    <dgm:cxn modelId="{C5A1251C-8C77-485A-9EEA-E36077CF637C}" type="presParOf" srcId="{152BACF8-6BE5-4D56-862A-72EBAC5F1AA1}" destId="{01A22928-F984-453E-B380-0996E78E575C}" srcOrd="3" destOrd="0" presId="urn:microsoft.com/office/officeart/2005/8/layout/hList1"/>
    <dgm:cxn modelId="{00E638A0-B08E-4B79-B329-F7488955C5D1}" type="presParOf" srcId="{152BACF8-6BE5-4D56-862A-72EBAC5F1AA1}" destId="{3549A88C-9328-4F08-B8BF-602EEEEBF238}" srcOrd="4" destOrd="0" presId="urn:microsoft.com/office/officeart/2005/8/layout/hList1"/>
    <dgm:cxn modelId="{71EEE689-F9C0-4989-8E5D-493AFBDA278F}" type="presParOf" srcId="{3549A88C-9328-4F08-B8BF-602EEEEBF238}" destId="{4ED555BD-8117-4BC1-B97E-DA534806CA7F}" srcOrd="0" destOrd="0" presId="urn:microsoft.com/office/officeart/2005/8/layout/hList1"/>
    <dgm:cxn modelId="{1291E940-13B3-49D5-A6A0-DE11CF169399}" type="presParOf" srcId="{3549A88C-9328-4F08-B8BF-602EEEEBF238}" destId="{1CD99A82-61C6-4B12-9050-BFAB6511EE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7E1AAC-9615-414E-BEFC-1A5DB7991FC4}">
      <dsp:nvSpPr>
        <dsp:cNvPr id="0" name=""/>
        <dsp:cNvSpPr/>
      </dsp:nvSpPr>
      <dsp:spPr>
        <a:xfrm rot="10800000">
          <a:off x="1816837" y="2337"/>
          <a:ext cx="6458311" cy="724397"/>
        </a:xfrm>
        <a:prstGeom prst="homePlate">
          <a:avLst/>
        </a:prstGeom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108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000" kern="1200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Verständnis für die Funktionen des menschlichen Körpers entwickeln</a:t>
          </a:r>
          <a:endParaRPr lang="de-DE" sz="2000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1816837" y="2337"/>
        <a:ext cx="6458311" cy="724397"/>
      </dsp:txXfrm>
    </dsp:sp>
    <dsp:sp modelId="{44682A4F-3BE3-4F68-9EE6-89B30971F18A}">
      <dsp:nvSpPr>
        <dsp:cNvPr id="0" name=""/>
        <dsp:cNvSpPr/>
      </dsp:nvSpPr>
      <dsp:spPr>
        <a:xfrm flipH="1">
          <a:off x="1464986" y="11624"/>
          <a:ext cx="760479" cy="7243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857FD-F26B-4214-9A72-E81EFB15A430}">
      <dsp:nvSpPr>
        <dsp:cNvPr id="0" name=""/>
        <dsp:cNvSpPr/>
      </dsp:nvSpPr>
      <dsp:spPr>
        <a:xfrm rot="10800000">
          <a:off x="1807816" y="942973"/>
          <a:ext cx="6458311" cy="724397"/>
        </a:xfrm>
        <a:prstGeom prst="homePlate">
          <a:avLst/>
        </a:prstGeom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000" kern="1200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Verletzungsprophylaxe</a:t>
          </a:r>
          <a:endParaRPr lang="de-DE" sz="2000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1807816" y="942973"/>
        <a:ext cx="6458311" cy="724397"/>
      </dsp:txXfrm>
    </dsp:sp>
    <dsp:sp modelId="{02A198E7-7E4C-4123-AFD0-35C488A75C4D}">
      <dsp:nvSpPr>
        <dsp:cNvPr id="0" name=""/>
        <dsp:cNvSpPr/>
      </dsp:nvSpPr>
      <dsp:spPr>
        <a:xfrm>
          <a:off x="1445618" y="942973"/>
          <a:ext cx="724397" cy="7243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695AA-1277-4237-A695-C6ED8CED049A}">
      <dsp:nvSpPr>
        <dsp:cNvPr id="0" name=""/>
        <dsp:cNvSpPr/>
      </dsp:nvSpPr>
      <dsp:spPr>
        <a:xfrm rot="10800000">
          <a:off x="1807816" y="1883609"/>
          <a:ext cx="6458311" cy="724397"/>
        </a:xfrm>
        <a:prstGeom prst="homePlate">
          <a:avLst/>
        </a:prstGeom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000" kern="1200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Verständnis für die Grenzen des menschlichen Körpers entwickeln (Compression + Tension)</a:t>
          </a:r>
          <a:endParaRPr lang="de-DE" sz="2000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1807816" y="1883609"/>
        <a:ext cx="6458311" cy="724397"/>
      </dsp:txXfrm>
    </dsp:sp>
    <dsp:sp modelId="{FBB95BF6-2FE1-46D5-AC3E-BBB8A5C65229}">
      <dsp:nvSpPr>
        <dsp:cNvPr id="0" name=""/>
        <dsp:cNvSpPr/>
      </dsp:nvSpPr>
      <dsp:spPr>
        <a:xfrm>
          <a:off x="1445618" y="1883609"/>
          <a:ext cx="724397" cy="7243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F3C43-E758-4E36-9588-155FE277CFC8}">
      <dsp:nvSpPr>
        <dsp:cNvPr id="0" name=""/>
        <dsp:cNvSpPr/>
      </dsp:nvSpPr>
      <dsp:spPr>
        <a:xfrm rot="10800000">
          <a:off x="1807816" y="2824244"/>
          <a:ext cx="6458311" cy="724397"/>
        </a:xfrm>
        <a:prstGeom prst="homePlate">
          <a:avLst/>
        </a:prstGeom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000" kern="1200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Bei konkreten Problemen: auf Arzt verweisen (ärztl. Hinweis)</a:t>
          </a:r>
          <a:endParaRPr lang="de-DE" sz="2000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1807816" y="2824244"/>
        <a:ext cx="6458311" cy="724397"/>
      </dsp:txXfrm>
    </dsp:sp>
    <dsp:sp modelId="{386E847E-AF35-463A-9568-8B353799EB96}">
      <dsp:nvSpPr>
        <dsp:cNvPr id="0" name=""/>
        <dsp:cNvSpPr/>
      </dsp:nvSpPr>
      <dsp:spPr>
        <a:xfrm>
          <a:off x="1445618" y="2824244"/>
          <a:ext cx="724397" cy="7243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F34F2-9A6D-4567-9359-BAA1D824D372}">
      <dsp:nvSpPr>
        <dsp:cNvPr id="0" name=""/>
        <dsp:cNvSpPr/>
      </dsp:nvSpPr>
      <dsp:spPr>
        <a:xfrm rot="10800000">
          <a:off x="1807816" y="3764880"/>
          <a:ext cx="6458311" cy="724397"/>
        </a:xfrm>
        <a:prstGeom prst="homePlate">
          <a:avLst/>
        </a:prstGeom>
        <a:gradFill flip="none" rotWithShape="0">
          <a:gsLst>
            <a:gs pos="0">
              <a:srgbClr val="B8015B">
                <a:tint val="66000"/>
                <a:satMod val="160000"/>
              </a:srgbClr>
            </a:gs>
            <a:gs pos="50000">
              <a:srgbClr val="B8015B">
                <a:tint val="44500"/>
                <a:satMod val="160000"/>
              </a:srgbClr>
            </a:gs>
            <a:gs pos="100000">
              <a:srgbClr val="B8015B">
                <a:tint val="23500"/>
                <a:satMod val="160000"/>
              </a:srgb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43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altLang="de-DE" sz="2000" kern="1200" dirty="0" smtClean="0">
              <a:solidFill>
                <a:schemeClr val="bg2">
                  <a:lumMod val="50000"/>
                </a:schemeClr>
              </a:solidFill>
              <a:latin typeface="Franklin Gothic Book" panose="020B0503020102020204" pitchFamily="34" charset="0"/>
            </a:rPr>
            <a:t>Ganzheitlichen Blick für anatomisch korrektes Alignment entwickeln</a:t>
          </a:r>
        </a:p>
      </dsp:txBody>
      <dsp:txXfrm rot="10800000">
        <a:off x="1807816" y="3764880"/>
        <a:ext cx="6458311" cy="724397"/>
      </dsp:txXfrm>
    </dsp:sp>
    <dsp:sp modelId="{4AAC8FF7-8AC3-49C7-B260-93591815EA9F}">
      <dsp:nvSpPr>
        <dsp:cNvPr id="0" name=""/>
        <dsp:cNvSpPr/>
      </dsp:nvSpPr>
      <dsp:spPr>
        <a:xfrm>
          <a:off x="1445618" y="3764880"/>
          <a:ext cx="724397" cy="7243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3E0C-2062-4939-A6B4-4DF2F98A0F9F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CE09-C294-48A9-93CD-ECB82DAD4B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6399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CA2C-DC7B-4EA5-8905-37DD35056C03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6F43-E488-4EB4-99D4-8F6DEC1062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749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C77A-6FAF-472E-AEA0-2B63852B684E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C9FF-E437-4507-88E5-251D8CE84A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486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E5D2-C1F2-4174-BC81-7AEDB9FBD41C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3323-9EF8-4EA6-9EC8-0954109394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6801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0442-5952-4293-BDEB-FA4BF624C341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B47B-674B-4ADC-A44C-882D64056A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7084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6D3-9294-4024-B373-24A3E7A31D6C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C3AA-DE10-4286-B24D-582ECA1CA7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0424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5B5F-280F-461E-9621-2FD19FC6C533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2AE8-600F-4E06-BA42-2CF10CBA8F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023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7B555-1454-4F3A-89C0-B2DAA77FFA9F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BE0E-C943-4BC4-948D-0F9665069A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59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C332-3477-4399-835A-2B814BC87534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80355-7834-435E-B092-AD3A79E94E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6215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B1D3-003D-4BC5-A435-17B26EBC0471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FD9E-FA29-46E0-9657-39C36AD950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1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CAB7-7E89-4C13-916F-E18E10186511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736AC-59BA-4B1C-B2D7-0672461FD2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9646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C87C6D-2162-4074-92FB-C0D9DAA3EB61}" type="datetimeFigureOut">
              <a:rPr lang="de-DE"/>
              <a:pPr>
                <a:defRPr/>
              </a:pPr>
              <a:t>11.12.2020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1A25A8-C3FA-4263-89B3-8A9598BA20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524000"/>
            <a:ext cx="9801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5363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8665" y="1536476"/>
            <a:ext cx="10895012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Der Knochen lebt!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Knochen sind elastisch und zugleich stabil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Knochenmatrix: organische und anorganische Materialien </a:t>
            </a:r>
          </a:p>
          <a:p>
            <a:pPr marL="342900" lvl="1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(Blutgefäße, Knochenzellen, Bindegewebe, Kalziumsalze)</a:t>
            </a:r>
          </a:p>
          <a:p>
            <a:pPr marL="342900" lvl="1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Knochen = größtes Kalziumreservoir </a:t>
            </a: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</a:t>
            </a: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wichtig für verschiedene Körperfunktionen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Knochen ist u.a. verbunden mit Muskelsystem, Herz-Kreislaufsystem 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	und Hormonsystem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	Exkurs Osteoporose: 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Abnahme der Knochendichte durch Hormonumstellung in den Wechseljahren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	</a:t>
            </a:r>
            <a:r>
              <a:rPr lang="de-DE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Gesunde Belastung als Prävention (Krafttraining, Yoga)</a:t>
            </a:r>
            <a:endParaRPr lang="de-DE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Knochenaufbau und Funktion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Grafik 7" descr="knochengewebe.png"/>
          <p:cNvPicPr>
            <a:picLocks noChangeAspect="1"/>
          </p:cNvPicPr>
          <p:nvPr/>
        </p:nvPicPr>
        <p:blipFill>
          <a:blip r:embed="rId3" cstate="print"/>
          <a:srcRect l="23142" r="25178" b="6937"/>
          <a:stretch>
            <a:fillRect/>
          </a:stretch>
        </p:blipFill>
        <p:spPr>
          <a:xfrm>
            <a:off x="9162850" y="1046363"/>
            <a:ext cx="2835966" cy="50578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5363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98517" y="1764603"/>
            <a:ext cx="1089501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656"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Positive Auswirkungen einer regelmäßigen Yogapraxis: 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656">
                <a:solidFill>
                  <a:srgbClr val="000000"/>
                </a:solidFill>
              </a:defRPr>
            </a:pPr>
            <a:endParaRPr lang="de-DE" sz="20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656"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Anregung des Knochenstoffwechsels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656">
                <a:solidFill>
                  <a:srgbClr val="000000"/>
                </a:solidFill>
              </a:defRPr>
            </a:pPr>
            <a:endParaRPr lang="de-DE" sz="20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656"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Gesunde Belastung 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Einlagerung von Kalzium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656">
                <a:solidFill>
                  <a:srgbClr val="000000"/>
                </a:solidFill>
              </a:defRPr>
            </a:pPr>
            <a:endParaRPr lang="de-DE" altLang="de-DE" sz="2000" dirty="0" smtClean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656">
                <a:solidFill>
                  <a:srgbClr val="000000"/>
                </a:solidFill>
              </a:defRPr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Schutz vor Deformationen</a:t>
            </a: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656">
                <a:solidFill>
                  <a:srgbClr val="000000"/>
                </a:solidFill>
              </a:defRPr>
            </a:pPr>
            <a:endParaRPr lang="de-DE" sz="2000" dirty="0" smtClean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342900" indent="-342900" defTabSz="484886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656">
                <a:solidFill>
                  <a:srgbClr val="000000"/>
                </a:solidFill>
              </a:defRPr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Korrektur von Fehlhaltungen</a:t>
            </a:r>
            <a:endParaRPr lang="de-DE" sz="2000" dirty="0">
              <a:latin typeface="Franklin Gothic Book" panose="020B05030201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YOGA und Knochen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8" name="Grafik 7" descr="knochengewebe.png"/>
          <p:cNvPicPr>
            <a:picLocks noChangeAspect="1"/>
          </p:cNvPicPr>
          <p:nvPr/>
        </p:nvPicPr>
        <p:blipFill>
          <a:blip r:embed="rId3" cstate="print"/>
          <a:srcRect l="23142" r="25178" b="6937"/>
          <a:stretch>
            <a:fillRect/>
          </a:stretch>
        </p:blipFill>
        <p:spPr>
          <a:xfrm>
            <a:off x="9162850" y="1046363"/>
            <a:ext cx="2835966" cy="5057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9459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70397" y="1762918"/>
            <a:ext cx="76345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Definition: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Gelenk = Verbindungsstelle zwischen zwei knöchernen Strukturen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Echte Gelenke vs. unechte Gelenke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000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000"/>
            </a:pPr>
            <a:r>
              <a:rPr lang="de-DE" sz="2000" b="1" dirty="0" smtClean="0">
                <a:latin typeface="Franklin Gothic Book" panose="020B0503020102020204" pitchFamily="34" charset="0"/>
              </a:rPr>
              <a:t>ECHTE GELENKE: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 Gelenkspalt, der die Gelenkflächen voneinander trennt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 Gelenkflächen sind mit Knorpel überzogen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 Von einer Gelenkkapsel umgeben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 Können willentlich bewegt werden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 Hilfsstrukturen, die ein Gelenk unterstützen: Bänder, Menisken, Schleimbeutel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endParaRPr lang="de-DE" sz="16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000"/>
            </a:pPr>
            <a:endParaRPr lang="de-DE" sz="1600" dirty="0">
              <a:latin typeface="Franklin Gothic Book" panose="020B050302010202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Gelenke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Grafik 6" descr="Gelenk.png"/>
          <p:cNvPicPr>
            <a:picLocks noChangeAspect="1"/>
          </p:cNvPicPr>
          <p:nvPr/>
        </p:nvPicPr>
        <p:blipFill>
          <a:blip r:embed="rId3" cstate="print"/>
          <a:srcRect t="3914" b="5893"/>
          <a:stretch>
            <a:fillRect/>
          </a:stretch>
        </p:blipFill>
        <p:spPr>
          <a:xfrm>
            <a:off x="0" y="1481070"/>
            <a:ext cx="4507606" cy="47265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7"/>
          <p:cNvSpPr txBox="1">
            <a:spLocks noChangeArrowheads="1"/>
          </p:cNvSpPr>
          <p:nvPr/>
        </p:nvSpPr>
        <p:spPr bwMode="auto">
          <a:xfrm>
            <a:off x="12879" y="1505129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9459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70397" y="1762918"/>
            <a:ext cx="76345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Definition: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Gelenk = Verbindungsstelle zwischen zwei knöchernen Strukturen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Echte Gelenke vs. unechte Gelenke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b="1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b="1" dirty="0" smtClean="0">
                <a:latin typeface="Franklin Gothic Book" panose="020B0503020102020204" pitchFamily="34" charset="0"/>
              </a:rPr>
              <a:t>UNECHTE GELENKE: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 Kein Gelenkspalt </a:t>
            </a:r>
            <a:r>
              <a:rPr lang="de-DE" altLang="de-DE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kontinuierliche Verbindung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Verbindung über Knorpel, Bindegewebe oder Knochen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Eingeschränkte Beweglichkeit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Wichtig als Wachstumszonen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Bsp.: Symphyse, Schädelplatten </a:t>
            </a:r>
            <a:endParaRPr lang="de-DE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000"/>
            </a:pPr>
            <a:endParaRPr lang="de-DE" sz="16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000"/>
            </a:pPr>
            <a:endParaRPr lang="de-DE" sz="16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itchFamily="34" charset="0"/>
              <a:buChar char="•"/>
              <a:defRPr sz="2000"/>
            </a:pPr>
            <a:endParaRPr lang="de-DE" sz="16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 sz="2000"/>
            </a:pPr>
            <a:endParaRPr lang="de-DE" sz="1600" dirty="0">
              <a:latin typeface="Franklin Gothic Book" panose="020B0503020102020204" pitchFamily="34" charset="0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Gelenke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6" name="Grafik 15" descr="Knochenverbindun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7735" y="1523973"/>
            <a:ext cx="2021982" cy="46587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pic>
        <p:nvPicPr>
          <p:cNvPr id="21507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0" y="3696232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16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6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Scharniergelenk</a:t>
            </a:r>
            <a:r>
              <a:rPr lang="de-DE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16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16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Aufbau erinnert an Türscharnier: nur beugen und strecken, (Ellenbogengelenk </a:t>
            </a:r>
            <a:r>
              <a:rPr lang="de-DE" sz="1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und Kniegelenk) </a:t>
            </a:r>
            <a:endParaRPr lang="de-DE" sz="16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16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600" b="1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Eigelenk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Eiförmiger Gelenkkopf und passende Pfanne, (Handgelenk)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endParaRPr lang="de-DE" sz="16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6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Kugelgelenk</a:t>
            </a:r>
            <a:r>
              <a:rPr lang="de-DE" sz="16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Runder Gelenkkopf + runde Gelenkpfanne, großer Bewegungsspielraum (Schultergelenk und Hüftgelenk)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endParaRPr lang="de-DE" sz="16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6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Zapfengelenk 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Zapfenartiger Fortsatz, der in einen Ring ragt, nur Drehbewegungen, (1. und 2. Halswirbel = Atlas und Axis)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16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16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Sattelgelenk 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Gewölbte Gelenkenden, die quer aufeinander treffen, keine Drehungen, (Daumengelenk)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16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Gelenkformen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" name="Grafik 16" descr="gelenkformen5.png"/>
          <p:cNvPicPr>
            <a:picLocks noChangeAspect="1"/>
          </p:cNvPicPr>
          <p:nvPr/>
        </p:nvPicPr>
        <p:blipFill>
          <a:blip r:embed="rId3" cstate="print"/>
          <a:srcRect t="29847" b="2743"/>
          <a:stretch>
            <a:fillRect/>
          </a:stretch>
        </p:blipFill>
        <p:spPr>
          <a:xfrm>
            <a:off x="1669960" y="1558343"/>
            <a:ext cx="7895576" cy="22151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0483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750" y="1657120"/>
            <a:ext cx="9394825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7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Positive Auswirkungen einer regelmäßigen Yogapraxis: </a:t>
            </a:r>
            <a:endParaRPr lang="de-DE" sz="17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Mobilisation von eher unbeweglichen Gelenken (Hüftgelenk)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Stabilisation von sehr beweglichen Gelenken (Schultergelenk)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Anregung des Gelenkstoffwechsels (Zirkulation der </a:t>
            </a:r>
            <a:r>
              <a:rPr lang="de-DE" sz="1700" dirty="0" err="1" smtClean="0">
                <a:latin typeface="Franklin Gothic Book" panose="020B0503020102020204" pitchFamily="34" charset="0"/>
              </a:rPr>
              <a:t>Synovialflüssigkeit</a:t>
            </a:r>
            <a:r>
              <a:rPr lang="de-DE" sz="1700" dirty="0" smtClean="0">
                <a:latin typeface="Franklin Gothic Book" panose="020B0503020102020204" pitchFamily="34" charset="0"/>
              </a:rPr>
              <a:t>, Ernährung des Knorpels, Abtransport von Abfallstoffen)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sz="17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7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ABER: Yoga kann Gelenke auch belasten!</a:t>
            </a:r>
            <a:endParaRPr lang="de-DE" sz="17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Verletzungen an Gelenkkapsel oder Knorpel möglich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Häufige Yogaverletzung: Quetschung des Innenmeniskus und Überdehnung des Außenbandes im Knie durch fehlende Außenrotation der Hüfte beim Lotussitz</a:t>
            </a:r>
            <a:endParaRPr lang="de-DE" sz="1700" dirty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1700" dirty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7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Exkurs Arthrose: </a:t>
            </a:r>
            <a:endParaRPr lang="de-DE" sz="1700" dirty="0" smtClean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 typeface="Arial" pitchFamily="34" charset="0"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Degenerative Gelenkserkrankung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 typeface="Arial" pitchFamily="34" charset="0"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Gelenkabnutzung, die alterstypisches Maß übersteigt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 typeface="Arial" pitchFamily="34" charset="0"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Gelenkverschleiß übersteigt die Regenerationsfähigkeit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 typeface="Arial" pitchFamily="34" charset="0"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Nicht verwechseln mit Arthritis = entzündliche Gelenkserkrankung</a:t>
            </a:r>
            <a:endParaRPr lang="de-DE" sz="1700" dirty="0">
              <a:latin typeface="Franklin Gothic Book" panose="020B0503020102020204" pitchFamily="34" charset="0"/>
            </a:endParaRP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YOGA und Gelenke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990773" y="1485438"/>
            <a:ext cx="3341913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DA171"/>
              </a:buClr>
              <a:defRPr/>
            </a:pPr>
            <a:r>
              <a:rPr lang="de-DE" sz="15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Halswirbelsäule (zervikal)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Franklin Gothic Book" panose="020B0503020102020204" pitchFamily="34" charset="0"/>
              </a:rPr>
              <a:t>7 Wirbel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Franklin Gothic Book" panose="020B0503020102020204" pitchFamily="34" charset="0"/>
              </a:rPr>
              <a:t>Lordose</a:t>
            </a:r>
          </a:p>
          <a:p>
            <a:pPr>
              <a:buClr>
                <a:srgbClr val="CDA171"/>
              </a:buClr>
              <a:defRPr/>
            </a:pPr>
            <a:endParaRPr lang="de-DE" sz="1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r>
              <a:rPr lang="de-DE" sz="15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Brustwirbelsäule (</a:t>
            </a:r>
            <a:r>
              <a:rPr lang="de-DE" sz="1500" dirty="0" err="1">
                <a:solidFill>
                  <a:srgbClr val="B8015B"/>
                </a:solidFill>
                <a:latin typeface="Franklin Gothic Book" panose="020B0503020102020204" pitchFamily="34" charset="0"/>
              </a:rPr>
              <a:t>thoracal</a:t>
            </a:r>
            <a:r>
              <a:rPr lang="de-DE" sz="15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Franklin Gothic Book" panose="020B0503020102020204" pitchFamily="34" charset="0"/>
              </a:rPr>
              <a:t>12 Wirbel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Franklin Gothic Book" panose="020B0503020102020204" pitchFamily="34" charset="0"/>
              </a:rPr>
              <a:t>Kyphose</a:t>
            </a:r>
          </a:p>
          <a:p>
            <a:pPr>
              <a:buClr>
                <a:srgbClr val="CDA171"/>
              </a:buClr>
              <a:defRPr/>
            </a:pPr>
            <a:endParaRPr lang="de-DE" sz="1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r>
              <a:rPr lang="de-DE" sz="15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Lendenwirbelsäule (lumbal)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Franklin Gothic Book" panose="020B0503020102020204" pitchFamily="34" charset="0"/>
              </a:rPr>
              <a:t>5 Wirbel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Franklin Gothic Book" panose="020B0503020102020204" pitchFamily="34" charset="0"/>
              </a:rPr>
              <a:t>Lordose</a:t>
            </a:r>
          </a:p>
          <a:p>
            <a:pPr>
              <a:buClr>
                <a:srgbClr val="CDA171"/>
              </a:buClr>
              <a:defRPr/>
            </a:pPr>
            <a:endParaRPr lang="de-DE" sz="1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r>
              <a:rPr lang="de-DE" sz="15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Kreuzbein (sakral)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Franklin Gothic Book" panose="020B0503020102020204" pitchFamily="34" charset="0"/>
              </a:rPr>
              <a:t>4 – 5 verschmolzene Wirbel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 smtClean="0">
                <a:latin typeface="Franklin Gothic Book" panose="020B0503020102020204" pitchFamily="34" charset="0"/>
              </a:rPr>
              <a:t>Kyphose</a:t>
            </a:r>
          </a:p>
          <a:p>
            <a:pPr marL="285750" indent="-285750">
              <a:buClr>
                <a:srgbClr val="CDA171"/>
              </a:buClr>
              <a:defRPr/>
            </a:pPr>
            <a:endParaRPr lang="de-DE" sz="1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r>
              <a:rPr lang="de-DE" sz="15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Steißbein (</a:t>
            </a:r>
            <a:r>
              <a:rPr lang="de-DE" sz="1500" dirty="0" err="1">
                <a:solidFill>
                  <a:srgbClr val="B8015B"/>
                </a:solidFill>
                <a:latin typeface="Franklin Gothic Book" panose="020B0503020102020204" pitchFamily="34" charset="0"/>
              </a:rPr>
              <a:t>koccygeal</a:t>
            </a:r>
            <a:r>
              <a:rPr lang="de-DE" sz="15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)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Franklin Gothic Book" panose="020B0503020102020204" pitchFamily="34" charset="0"/>
              </a:rPr>
              <a:t>3 verkümmerte </a:t>
            </a:r>
            <a:r>
              <a:rPr lang="de-DE" sz="1500" dirty="0" smtClean="0">
                <a:latin typeface="Franklin Gothic Book" panose="020B0503020102020204" pitchFamily="34" charset="0"/>
              </a:rPr>
              <a:t>Wirbel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/>
            </a:pPr>
            <a:endParaRPr lang="de-DE" sz="10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  <a:defRPr/>
            </a:pPr>
            <a:r>
              <a:rPr lang="de-DE" sz="14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Doppel-S-Form</a:t>
            </a:r>
            <a:endParaRPr lang="de-DE" sz="15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  <a:defRPr/>
            </a:pPr>
            <a:r>
              <a:rPr lang="de-DE" sz="1500" dirty="0" smtClean="0">
                <a:latin typeface="Franklin Gothic Book" panose="020B0503020102020204" pitchFamily="34" charset="0"/>
              </a:rPr>
              <a:t>2 Lordosen = Wölbung nach innen</a:t>
            </a:r>
          </a:p>
          <a:p>
            <a:pPr marL="285750" indent="-285750">
              <a:buClr>
                <a:srgbClr val="CDA171"/>
              </a:buClr>
              <a:defRPr/>
            </a:pPr>
            <a:r>
              <a:rPr lang="de-DE" sz="1500" dirty="0" smtClean="0">
                <a:latin typeface="Franklin Gothic Book" panose="020B0503020102020204" pitchFamily="34" charset="0"/>
              </a:rPr>
              <a:t>2 Kyphosen = Wölbung nach außen</a:t>
            </a:r>
          </a:p>
          <a:p>
            <a:pPr>
              <a:buClr>
                <a:srgbClr val="CDA171"/>
              </a:buClr>
              <a:defRPr/>
            </a:pPr>
            <a:endParaRPr lang="de-DE" sz="15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5832475" y="532266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Wirbelsäule I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13370" y="1502922"/>
            <a:ext cx="31786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DA171"/>
              </a:buClr>
            </a:pPr>
            <a:r>
              <a:rPr lang="de-DE" sz="15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Funktion: </a:t>
            </a:r>
            <a:endParaRPr lang="de-DE" sz="1500" dirty="0" smtClean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</a:pPr>
            <a:r>
              <a:rPr lang="de-DE" sz="1500" dirty="0" smtClean="0">
                <a:latin typeface="Franklin Gothic Book" panose="020B0503020102020204" pitchFamily="34" charset="0"/>
              </a:rPr>
              <a:t>Stoßdämpfung, Schutz,</a:t>
            </a:r>
          </a:p>
          <a:p>
            <a:pPr marL="285750" indent="-285750">
              <a:buClr>
                <a:srgbClr val="CDA171"/>
              </a:buClr>
            </a:pPr>
            <a:r>
              <a:rPr lang="de-DE" sz="1500" dirty="0" smtClean="0">
                <a:latin typeface="Franklin Gothic Book" panose="020B0503020102020204" pitchFamily="34" charset="0"/>
              </a:rPr>
              <a:t>Aufrichtung/Stützung, </a:t>
            </a:r>
          </a:p>
          <a:p>
            <a:pPr marL="285750" indent="-285750">
              <a:buClr>
                <a:srgbClr val="CDA171"/>
              </a:buClr>
            </a:pPr>
            <a:r>
              <a:rPr lang="de-DE" sz="1500" dirty="0" smtClean="0">
                <a:latin typeface="Franklin Gothic Book" panose="020B0503020102020204" pitchFamily="34" charset="0"/>
              </a:rPr>
              <a:t>Bewegung</a:t>
            </a:r>
            <a:endParaRPr lang="de-DE" sz="15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</a:pPr>
            <a:endParaRPr lang="de-DE" sz="15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</a:pPr>
            <a:r>
              <a:rPr lang="de-DE" sz="15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Abweichungen</a:t>
            </a:r>
            <a:r>
              <a:rPr lang="de-DE" sz="1500" dirty="0" smtClean="0">
                <a:latin typeface="Franklin Gothic Book" panose="020B0503020102020204" pitchFamily="34" charset="0"/>
              </a:rPr>
              <a:t>: </a:t>
            </a:r>
          </a:p>
          <a:p>
            <a:pPr marL="285750" indent="-285750">
              <a:buClr>
                <a:srgbClr val="CDA171"/>
              </a:buClr>
            </a:pPr>
            <a:r>
              <a:rPr lang="de-DE" sz="1500" dirty="0" smtClean="0">
                <a:latin typeface="Franklin Gothic Book" panose="020B0503020102020204" pitchFamily="34" charset="0"/>
              </a:rPr>
              <a:t>Hyper-</a:t>
            </a:r>
            <a:r>
              <a:rPr lang="de-DE" sz="1500" dirty="0">
                <a:latin typeface="Franklin Gothic Book" panose="020B0503020102020204" pitchFamily="34" charset="0"/>
              </a:rPr>
              <a:t>/Hypokyphose und </a:t>
            </a:r>
            <a:endParaRPr lang="de-DE" sz="15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</a:pPr>
            <a:r>
              <a:rPr lang="de-DE" sz="1500" dirty="0" smtClean="0">
                <a:latin typeface="Franklin Gothic Book" panose="020B0503020102020204" pitchFamily="34" charset="0"/>
              </a:rPr>
              <a:t>Hyper-</a:t>
            </a:r>
            <a:r>
              <a:rPr lang="de-DE" sz="1500" dirty="0">
                <a:latin typeface="Franklin Gothic Book" panose="020B0503020102020204" pitchFamily="34" charset="0"/>
              </a:rPr>
              <a:t>/</a:t>
            </a:r>
            <a:r>
              <a:rPr lang="de-DE" sz="1500" dirty="0" err="1" smtClean="0">
                <a:latin typeface="Franklin Gothic Book" panose="020B0503020102020204" pitchFamily="34" charset="0"/>
              </a:rPr>
              <a:t>Hypolordose</a:t>
            </a:r>
            <a:r>
              <a:rPr lang="de-DE" sz="1500" dirty="0" smtClean="0">
                <a:latin typeface="Franklin Gothic Book" panose="020B0503020102020204" pitchFamily="34" charset="0"/>
              </a:rPr>
              <a:t>, Skoliose</a:t>
            </a:r>
            <a:endParaRPr lang="de-DE" sz="1500" dirty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</a:pPr>
            <a:endParaRPr lang="de-DE" sz="1500" dirty="0">
              <a:latin typeface="Franklin Gothic Book" panose="020B0503020102020204" pitchFamily="34" charset="0"/>
            </a:endParaRPr>
          </a:p>
        </p:txBody>
      </p:sp>
      <p:pic>
        <p:nvPicPr>
          <p:cNvPr id="13" name="Inhaltsplatzhalter 12" descr="Wirbelsäu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708"/>
          <a:stretch>
            <a:fillRect/>
          </a:stretch>
        </p:blipFill>
        <p:spPr>
          <a:xfrm>
            <a:off x="0" y="0"/>
            <a:ext cx="5782614" cy="6858000"/>
          </a:xfrm>
        </p:spPr>
      </p:pic>
    </p:spTree>
    <p:extLst>
      <p:ext uri="{BB962C8B-B14F-4D97-AF65-F5344CB8AC3E}">
        <p14:creationId xmlns="" xmlns:p14="http://schemas.microsoft.com/office/powerpoint/2010/main" val="22267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226181" y="1678915"/>
            <a:ext cx="3703430" cy="1743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6968">
              <a:spcBef>
                <a:spcPts val="800"/>
              </a:spcBef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b="1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Besonderheit Halswirbelsäule:</a:t>
            </a:r>
            <a:r>
              <a:rPr lang="de-DE" dirty="0">
                <a:latin typeface="Franklin Gothic Book" panose="020B0503020102020204" pitchFamily="34" charset="0"/>
              </a:rPr>
              <a:t/>
            </a:r>
            <a:br>
              <a:rPr lang="de-DE" dirty="0">
                <a:latin typeface="Franklin Gothic Book" panose="020B0503020102020204" pitchFamily="34" charset="0"/>
              </a:rPr>
            </a:br>
            <a:r>
              <a:rPr lang="de-DE" dirty="0">
                <a:latin typeface="Franklin Gothic Book" panose="020B0503020102020204" pitchFamily="34" charset="0"/>
              </a:rPr>
              <a:t>1. Wirbel = </a:t>
            </a:r>
            <a:r>
              <a:rPr lang="de-DE" dirty="0" smtClean="0">
                <a:latin typeface="Franklin Gothic Book" panose="020B0503020102020204" pitchFamily="34" charset="0"/>
              </a:rPr>
              <a:t>Atlas (C1) </a:t>
            </a:r>
            <a:endParaRPr lang="de-DE" dirty="0">
              <a:latin typeface="Franklin Gothic Book" panose="020B0503020102020204" pitchFamily="34" charset="0"/>
            </a:endParaRPr>
          </a:p>
          <a:p>
            <a:pPr defTabSz="886968">
              <a:spcBef>
                <a:spcPts val="800"/>
              </a:spcBef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>
                <a:latin typeface="Franklin Gothic Book" panose="020B0503020102020204" pitchFamily="34" charset="0"/>
              </a:rPr>
              <a:t>2. Wirbel = </a:t>
            </a:r>
            <a:r>
              <a:rPr lang="de-DE" dirty="0" smtClean="0">
                <a:latin typeface="Franklin Gothic Book" panose="020B0503020102020204" pitchFamily="34" charset="0"/>
              </a:rPr>
              <a:t>Axis (C2) </a:t>
            </a:r>
            <a:endParaRPr lang="de-DE" dirty="0">
              <a:latin typeface="Franklin Gothic Book" panose="020B0503020102020204" pitchFamily="34" charset="0"/>
            </a:endParaRPr>
          </a:p>
          <a:p>
            <a:pPr defTabSz="886968">
              <a:spcBef>
                <a:spcPts val="800"/>
              </a:spcBef>
              <a:buClr>
                <a:srgbClr val="262626"/>
              </a:buClr>
              <a:buFont typeface="Garamond"/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>
                <a:latin typeface="Franklin Gothic Book" panose="020B0503020102020204" pitchFamily="34" charset="0"/>
              </a:rPr>
              <a:t>Atlas und Axis </a:t>
            </a:r>
            <a:r>
              <a:rPr lang="de-DE" dirty="0"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Franklin Gothic Book" panose="020B0503020102020204" pitchFamily="34" charset="0"/>
              </a:rPr>
              <a:t> kein Kugelgelenk</a:t>
            </a:r>
          </a:p>
          <a:p>
            <a:pPr defTabSz="886968">
              <a:spcBef>
                <a:spcPts val="800"/>
              </a:spcBef>
              <a:buClr>
                <a:srgbClr val="262626"/>
              </a:buClr>
              <a:buFont typeface="Garamond"/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>
                <a:latin typeface="Franklin Gothic Book" panose="020B0503020102020204" pitchFamily="34" charset="0"/>
              </a:rPr>
              <a:t>Dorn von Axis </a:t>
            </a:r>
            <a:r>
              <a:rPr lang="de-DE" dirty="0"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Franklin Gothic Book" panose="020B0503020102020204" pitchFamily="34" charset="0"/>
              </a:rPr>
              <a:t> „Genick</a:t>
            </a:r>
            <a:r>
              <a:rPr lang="de-DE" dirty="0" smtClean="0">
                <a:latin typeface="Franklin Gothic Book" panose="020B0503020102020204" pitchFamily="34" charset="0"/>
              </a:rPr>
              <a:t>“</a:t>
            </a:r>
            <a:endParaRPr lang="de-DE" dirty="0">
              <a:latin typeface="Franklin Gothic Book" panose="020B05030201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90150" y="1678915"/>
            <a:ext cx="2213121" cy="258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6968">
              <a:spcBef>
                <a:spcPts val="800"/>
              </a:spcBef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b="1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Aufbau Wirbel:</a:t>
            </a:r>
            <a:endParaRPr lang="de-DE" b="1" dirty="0">
              <a:solidFill>
                <a:srgbClr val="B8015B"/>
              </a:solidFill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marL="177393" indent="-177393" defTabSz="886968">
              <a:spcBef>
                <a:spcPts val="800"/>
              </a:spcBef>
              <a:buClr>
                <a:srgbClr val="262626"/>
              </a:buClr>
              <a:buSzPct val="100000"/>
              <a:buFont typeface="Courier New" pitchFamily="49" charset="0"/>
              <a:buChar char="o"/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</a:rPr>
              <a:t> Wirbelkörper</a:t>
            </a:r>
          </a:p>
          <a:p>
            <a:pPr marL="177393" indent="-177393" defTabSz="886968">
              <a:spcBef>
                <a:spcPts val="800"/>
              </a:spcBef>
              <a:buClr>
                <a:srgbClr val="262626"/>
              </a:buClr>
              <a:buSzPct val="100000"/>
              <a:buFont typeface="Courier New" pitchFamily="49" charset="0"/>
              <a:buChar char="o"/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</a:rPr>
              <a:t> Wirbelbogen</a:t>
            </a:r>
          </a:p>
          <a:p>
            <a:pPr marL="177393" indent="-177393" defTabSz="886968">
              <a:spcBef>
                <a:spcPts val="800"/>
              </a:spcBef>
              <a:buClr>
                <a:srgbClr val="262626"/>
              </a:buClr>
              <a:buSzPct val="100000"/>
              <a:buFont typeface="Courier New" pitchFamily="49" charset="0"/>
              <a:buChar char="o"/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</a:rPr>
              <a:t> Wirbelloch</a:t>
            </a:r>
          </a:p>
          <a:p>
            <a:pPr marL="177393" indent="-177393" defTabSz="886968">
              <a:spcBef>
                <a:spcPts val="800"/>
              </a:spcBef>
              <a:buClr>
                <a:srgbClr val="262626"/>
              </a:buClr>
              <a:buSzPct val="100000"/>
              <a:buFont typeface="Courier New" pitchFamily="49" charset="0"/>
              <a:buChar char="o"/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</a:rPr>
              <a:t> Dornfortsatz</a:t>
            </a:r>
          </a:p>
          <a:p>
            <a:pPr marL="177393" indent="-177393" defTabSz="886968">
              <a:spcBef>
                <a:spcPts val="800"/>
              </a:spcBef>
              <a:buClr>
                <a:srgbClr val="262626"/>
              </a:buClr>
              <a:buSzPct val="100000"/>
              <a:buFont typeface="Courier New" pitchFamily="49" charset="0"/>
              <a:buChar char="o"/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</a:rPr>
              <a:t> Querfortsätze</a:t>
            </a:r>
          </a:p>
          <a:p>
            <a:pPr marL="177393" indent="-177393" defTabSz="886968">
              <a:spcBef>
                <a:spcPts val="800"/>
              </a:spcBef>
              <a:buClr>
                <a:srgbClr val="262626"/>
              </a:buClr>
              <a:buSzPct val="100000"/>
              <a:buFont typeface="Courier New" pitchFamily="49" charset="0"/>
              <a:buChar char="o"/>
              <a:defRPr sz="174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</a:rPr>
              <a:t>Div. Gelenkflächen</a:t>
            </a:r>
          </a:p>
        </p:txBody>
      </p:sp>
      <p:sp>
        <p:nvSpPr>
          <p:cNvPr id="14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Wirbel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Inhaltsplatzhalter 9" descr="einzelnen Wirbelkörp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41677" y="1810309"/>
            <a:ext cx="4301545" cy="1795660"/>
          </a:xfrm>
        </p:spPr>
      </p:pic>
      <p:pic>
        <p:nvPicPr>
          <p:cNvPr id="12" name="Grafik 11" descr="Der Atlas und der Ax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9705" y="1777285"/>
            <a:ext cx="2359315" cy="24727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="" xmlns:p14="http://schemas.microsoft.com/office/powerpoint/2010/main" val="261619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7047" y="1577531"/>
            <a:ext cx="5648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Halswirbelsäule (HWS)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Kleine Wirbel, besonderer Aufbau von Atlas und  Axis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Sehr beweglich (beugen, strecken, rotieren, neigen)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Wichtige Blutgefäße laufen durch HWS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	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</a:t>
            </a:r>
            <a:r>
              <a:rPr 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N</a:t>
            </a:r>
            <a:r>
              <a:rPr lang="de-DE" sz="1600" dirty="0" smtClean="0">
                <a:latin typeface="Franklin Gothic Book" panose="020B0503020102020204" pitchFamily="34" charset="0"/>
              </a:rPr>
              <a:t>icht abknicken! </a:t>
            </a:r>
          </a:p>
        </p:txBody>
      </p:sp>
      <p:sp>
        <p:nvSpPr>
          <p:cNvPr id="14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Wirbelsäule II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7047" y="3142626"/>
            <a:ext cx="50971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Brustwirbelsäule (BWS)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Größere Wirbel, tragen mehr Last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Lange, dachziegelartige Dornfortsätze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Aufhängung für die Rippen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Bewegungen: Rotation, leichte Vorbeuge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Rückbeugen nur begrenzt wegen der Dornfortsätze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7047" y="4953942"/>
            <a:ext cx="5318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Lendenwirbelsäule (LWS)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Größte und stabilste Wirbel, tragen meiste Last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Bewegungen: Vorbeugen, Rückbeugen, Seitbeugen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Rotationen kaum möglich – max. 10°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80495" y="1577531"/>
            <a:ext cx="53181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Kreuzbein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Keilform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Über ISG mit dem Becken verbunden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	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</a:t>
            </a:r>
            <a:r>
              <a:rPr lang="de-DE" sz="1600" dirty="0" smtClean="0">
                <a:latin typeface="Franklin Gothic Book" panose="020B0503020102020204" pitchFamily="34" charset="0"/>
              </a:rPr>
              <a:t> Last des Körpers kann über die Beine an den Boden abgegeben werden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80495" y="3142626"/>
            <a:ext cx="53181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Steißbein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Überbleibsel eines Schwanzes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Kann über Beckenboden vor-rück bewegt werden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Ansatzpunkt für Muskeln und Bänder</a:t>
            </a:r>
          </a:p>
        </p:txBody>
      </p:sp>
    </p:spTree>
    <p:extLst>
      <p:ext uri="{BB962C8B-B14F-4D97-AF65-F5344CB8AC3E}">
        <p14:creationId xmlns="" xmlns:p14="http://schemas.microsoft.com/office/powerpoint/2010/main" val="261619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99245" y="1617927"/>
            <a:ext cx="607882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DA171"/>
              </a:buClr>
              <a:defRPr/>
            </a:pP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Lage:</a:t>
            </a:r>
            <a:r>
              <a:rPr lang="de-DE" sz="2000" dirty="0">
                <a:latin typeface="Franklin Gothic Book" panose="020B0503020102020204" pitchFamily="34" charset="0"/>
              </a:rPr>
              <a:t> </a:t>
            </a:r>
            <a:r>
              <a:rPr lang="de-DE" sz="2000" dirty="0" smtClean="0">
                <a:latin typeface="Franklin Gothic Book" panose="020B0503020102020204" pitchFamily="34" charset="0"/>
              </a:rPr>
              <a:t>Zwischen </a:t>
            </a:r>
            <a:r>
              <a:rPr lang="de-DE" sz="2000" dirty="0">
                <a:latin typeface="Franklin Gothic Book" panose="020B0503020102020204" pitchFamily="34" charset="0"/>
              </a:rPr>
              <a:t>den </a:t>
            </a:r>
            <a:r>
              <a:rPr lang="de-DE" sz="2000" dirty="0" smtClean="0">
                <a:latin typeface="Franklin Gothic Book" panose="020B0503020102020204" pitchFamily="34" charset="0"/>
              </a:rPr>
              <a:t>knöchernen Wirbeln</a:t>
            </a:r>
            <a:endParaRPr lang="de-DE" sz="2000" dirty="0"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endParaRPr lang="de-DE" sz="2000" dirty="0"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Aufbau:</a:t>
            </a:r>
            <a:r>
              <a:rPr lang="de-DE" sz="2000" dirty="0">
                <a:latin typeface="Franklin Gothic Book" panose="020B0503020102020204" pitchFamily="34" charset="0"/>
              </a:rPr>
              <a:t> Bindegewebsring mit gallertartigem Kern</a:t>
            </a:r>
          </a:p>
          <a:p>
            <a:pPr>
              <a:buClr>
                <a:srgbClr val="CDA171"/>
              </a:buClr>
              <a:defRPr/>
            </a:pPr>
            <a:r>
              <a:rPr lang="de-DE" sz="2000" dirty="0">
                <a:latin typeface="Franklin Gothic Book" panose="020B0503020102020204" pitchFamily="34" charset="0"/>
              </a:rPr>
              <a:t>(</a:t>
            </a:r>
            <a:r>
              <a:rPr lang="de-DE" sz="2000" dirty="0" err="1">
                <a:latin typeface="Franklin Gothic Book" panose="020B0503020102020204" pitchFamily="34" charset="0"/>
              </a:rPr>
              <a:t>Anulus</a:t>
            </a:r>
            <a:r>
              <a:rPr lang="de-DE" sz="2000" dirty="0">
                <a:latin typeface="Franklin Gothic Book" panose="020B0503020102020204" pitchFamily="34" charset="0"/>
              </a:rPr>
              <a:t> </a:t>
            </a:r>
            <a:r>
              <a:rPr lang="de-DE" sz="2000" dirty="0" err="1">
                <a:latin typeface="Franklin Gothic Book" panose="020B0503020102020204" pitchFamily="34" charset="0"/>
              </a:rPr>
              <a:t>fibrosus</a:t>
            </a:r>
            <a:r>
              <a:rPr lang="de-DE" sz="2000" dirty="0">
                <a:latin typeface="Franklin Gothic Book" panose="020B0503020102020204" pitchFamily="34" charset="0"/>
              </a:rPr>
              <a:t> und Nucleus </a:t>
            </a:r>
            <a:r>
              <a:rPr lang="de-DE" sz="2000" dirty="0" err="1">
                <a:latin typeface="Franklin Gothic Book" panose="020B0503020102020204" pitchFamily="34" charset="0"/>
              </a:rPr>
              <a:t>pulposus</a:t>
            </a:r>
            <a:r>
              <a:rPr lang="de-DE" sz="2000" dirty="0">
                <a:latin typeface="Franklin Gothic Book" panose="020B0503020102020204" pitchFamily="34" charset="0"/>
              </a:rPr>
              <a:t>)</a:t>
            </a:r>
          </a:p>
          <a:p>
            <a:pPr>
              <a:buClr>
                <a:srgbClr val="CDA171"/>
              </a:buClr>
              <a:defRPr/>
            </a:pPr>
            <a:endParaRPr lang="de-DE" sz="2000" dirty="0"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Funktion:</a:t>
            </a:r>
            <a:r>
              <a:rPr lang="de-DE" sz="2000" dirty="0">
                <a:latin typeface="Franklin Gothic Book" panose="020B0503020102020204" pitchFamily="34" charset="0"/>
              </a:rPr>
              <a:t> Druckverteilung, Stoßdämpfung </a:t>
            </a:r>
            <a:r>
              <a:rPr lang="de-DE" sz="2000" dirty="0" smtClean="0">
                <a:latin typeface="Franklin Gothic Book" panose="020B0503020102020204" pitchFamily="34" charset="0"/>
              </a:rPr>
              <a:t>und Entlastung des Knochens</a:t>
            </a:r>
            <a:endParaRPr lang="de-DE" sz="2000" dirty="0"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endParaRPr lang="de-DE" sz="2000" dirty="0"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Exkurs Bandscheibenvorfall / Prolaps:</a:t>
            </a:r>
          </a:p>
          <a:p>
            <a:pPr>
              <a:buClr>
                <a:srgbClr val="CDA171"/>
              </a:buClr>
              <a:defRPr/>
            </a:pPr>
            <a:r>
              <a:rPr lang="de-DE" sz="2000" dirty="0">
                <a:latin typeface="Franklin Gothic Book" panose="020B0503020102020204" pitchFamily="34" charset="0"/>
              </a:rPr>
              <a:t>Durchbruch des Kerns, im schlimmsten Fall mit Prolaps in den </a:t>
            </a:r>
            <a:r>
              <a:rPr lang="de-DE" sz="2000" dirty="0" smtClean="0">
                <a:latin typeface="Franklin Gothic Book" panose="020B0503020102020204" pitchFamily="34" charset="0"/>
              </a:rPr>
              <a:t>Wirbelkanal 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Druck auf Nerven</a:t>
            </a:r>
            <a:r>
              <a:rPr lang="de-DE" sz="2000" dirty="0" smtClean="0">
                <a:latin typeface="Franklin Gothic Book" panose="020B0503020102020204" pitchFamily="34" charset="0"/>
              </a:rPr>
              <a:t> </a:t>
            </a:r>
            <a:endParaRPr lang="de-DE" sz="2000" dirty="0"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r>
              <a:rPr lang="de-DE" sz="2000" dirty="0">
                <a:latin typeface="Franklin Gothic Book" panose="020B0503020102020204" pitchFamily="34" charset="0"/>
              </a:rPr>
              <a:t>(Beachte Unterschied zur </a:t>
            </a:r>
            <a:r>
              <a:rPr lang="de-DE" sz="2000" dirty="0" err="1" smtClean="0">
                <a:latin typeface="Franklin Gothic Book" panose="020B0503020102020204" pitchFamily="34" charset="0"/>
              </a:rPr>
              <a:t>Protrusion</a:t>
            </a:r>
            <a:r>
              <a:rPr lang="de-DE" sz="2000" dirty="0" smtClean="0">
                <a:latin typeface="Franklin Gothic Book" panose="020B0503020102020204" pitchFamily="34" charset="0"/>
              </a:rPr>
              <a:t> = Vorwölbung)</a:t>
            </a:r>
            <a:endParaRPr lang="de-DE" sz="2000" dirty="0">
              <a:latin typeface="Franklin Gothic Book" panose="020B0503020102020204" pitchFamily="34" charset="0"/>
            </a:endParaRPr>
          </a:p>
          <a:p>
            <a:pPr>
              <a:buClr>
                <a:srgbClr val="CDA171"/>
              </a:buClr>
              <a:defRPr/>
            </a:pPr>
            <a:endParaRPr lang="de-DE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Bandscheiben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Grafik 6" descr="Prolaps_n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632" y="1343421"/>
            <a:ext cx="5563868" cy="4763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105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feld 6"/>
          <p:cNvSpPr txBox="1">
            <a:spLocks noChangeArrowheads="1"/>
          </p:cNvSpPr>
          <p:nvPr/>
        </p:nvSpPr>
        <p:spPr bwMode="auto">
          <a:xfrm>
            <a:off x="560388" y="0"/>
            <a:ext cx="1882775" cy="6862763"/>
          </a:xfrm>
          <a:prstGeom prst="rect">
            <a:avLst/>
          </a:prstGeom>
          <a:solidFill>
            <a:srgbClr val="CFB3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5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5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5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5500">
                <a:solidFill>
                  <a:srgbClr val="B801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5500">
                <a:solidFill>
                  <a:srgbClr val="B801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5500">
                <a:solidFill>
                  <a:srgbClr val="B801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5500">
                <a:solidFill>
                  <a:srgbClr val="B801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099" name="Textfeld 7"/>
          <p:cNvSpPr txBox="1">
            <a:spLocks noChangeArrowheads="1"/>
          </p:cNvSpPr>
          <p:nvPr/>
        </p:nvSpPr>
        <p:spPr bwMode="auto">
          <a:xfrm>
            <a:off x="2443163" y="6211888"/>
            <a:ext cx="6238875" cy="646112"/>
          </a:xfrm>
          <a:prstGeom prst="rect">
            <a:avLst/>
          </a:prstGeom>
          <a:solidFill>
            <a:srgbClr val="CFB3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Yogalehrer Ausbildung Modul 1</a:t>
            </a:r>
          </a:p>
        </p:txBody>
      </p:sp>
      <p:pic>
        <p:nvPicPr>
          <p:cNvPr id="4100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163" y="657225"/>
            <a:ext cx="3487737" cy="5554663"/>
          </a:xfrm>
          <a:prstGeom prst="rect">
            <a:avLst/>
          </a:prstGeom>
          <a:noFill/>
          <a:ln w="38100">
            <a:solidFill>
              <a:srgbClr val="CFB37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feld 1"/>
          <p:cNvSpPr txBox="1">
            <a:spLocks noChangeArrowheads="1"/>
          </p:cNvSpPr>
          <p:nvPr/>
        </p:nvSpPr>
        <p:spPr bwMode="auto">
          <a:xfrm>
            <a:off x="6721475" y="2452688"/>
            <a:ext cx="51101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B801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Herzlich Willkommen zu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200" dirty="0">
                <a:solidFill>
                  <a:srgbClr val="B801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deiner Yogalehrer Ausbildung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0483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750" y="1657120"/>
            <a:ext cx="9394825" cy="34317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Positive Auswirkungen einer regelmäßigen Yogapraxis: </a:t>
            </a:r>
            <a:endParaRPr lang="de-DE" sz="2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Schulung der 4 Bewegungs-Dimensionen der Wirbelsäule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	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Vorbeuge/Rückbeuge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	 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Seitbeuge (rechts-links)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	 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Rotationen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	 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Axiale Streckung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sz="2000" dirty="0" smtClean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 typeface="Arial" pitchFamily="34" charset="0"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Prävention und Linderung von Fehlhaltungen (Skoliose)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sz="2000" dirty="0" smtClean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 typeface="Arial" pitchFamily="34" charset="0"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Ernährung der Bandscheiben durch </a:t>
            </a:r>
            <a:r>
              <a:rPr lang="de-DE" sz="2000" dirty="0" err="1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Druckbe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- und -entlastung</a:t>
            </a:r>
            <a:endParaRPr lang="de-DE" sz="20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1700" dirty="0" smtClean="0">
              <a:latin typeface="Franklin Gothic Book" panose="020B0503020102020204" pitchFamily="34" charset="0"/>
            </a:endParaRP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YOGA und Wirbelsäule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4579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81850" y="1500522"/>
            <a:ext cx="9394825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Aufbau: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>
                <a:latin typeface="Franklin Gothic Book" panose="020B0503020102020204" pitchFamily="34" charset="0"/>
              </a:rPr>
              <a:t>Faserartige, bedingt elastische, nicht-kontraktile </a:t>
            </a:r>
            <a:r>
              <a:rPr lang="de-DE" sz="1600" dirty="0" smtClean="0">
                <a:latin typeface="Franklin Gothic Book" panose="020B0503020102020204" pitchFamily="34" charset="0"/>
              </a:rPr>
              <a:t>Bindegewebsstränge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Verbinden gelenkbildende </a:t>
            </a:r>
            <a:r>
              <a:rPr lang="de-DE" sz="1600" b="1" dirty="0" smtClean="0">
                <a:latin typeface="Franklin Gothic Book" panose="020B0503020102020204" pitchFamily="34" charset="0"/>
              </a:rPr>
              <a:t>Knochen</a:t>
            </a:r>
            <a:r>
              <a:rPr lang="de-DE" sz="1600" dirty="0" smtClean="0">
                <a:latin typeface="Franklin Gothic Book" panose="020B0503020102020204" pitchFamily="34" charset="0"/>
              </a:rPr>
              <a:t> miteinander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Dienen als Ansatzstelle für Muskeln</a:t>
            </a:r>
            <a:endParaRPr lang="de-DE" sz="1600" dirty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1600" dirty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Funktion: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>
                <a:latin typeface="Franklin Gothic Book" panose="020B0503020102020204" pitchFamily="34" charset="0"/>
              </a:rPr>
              <a:t>Stabilisieren Gelenke und gewährleisten teilweise auch </a:t>
            </a:r>
            <a:r>
              <a:rPr lang="de-DE" sz="1600" dirty="0" smtClean="0">
                <a:latin typeface="Franklin Gothic Book" panose="020B0503020102020204" pitchFamily="34" charset="0"/>
              </a:rPr>
              <a:t>Mobilität</a:t>
            </a:r>
            <a:endParaRPr lang="de-DE" sz="1600" dirty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600" dirty="0">
                <a:latin typeface="Franklin Gothic Book" panose="020B0503020102020204" pitchFamily="34" charset="0"/>
              </a:rPr>
              <a:t>Aktiv an Bewegung beteiligt, da sie mittels Nerven Information über die </a:t>
            </a:r>
            <a:endParaRPr lang="de-DE" sz="16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latin typeface="Franklin Gothic Book" panose="020B0503020102020204" pitchFamily="34" charset="0"/>
              </a:rPr>
              <a:t>	Lage </a:t>
            </a:r>
            <a:r>
              <a:rPr lang="de-DE" sz="1600" dirty="0">
                <a:latin typeface="Franklin Gothic Book" panose="020B0503020102020204" pitchFamily="34" charset="0"/>
              </a:rPr>
              <a:t>des Gelenks an das Gehirn leiten.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1600" dirty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Variation in Form und Größe entsprechend der 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Funktion: </a:t>
            </a:r>
            <a:endParaRPr lang="de-DE" sz="16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>
                <a:latin typeface="Franklin Gothic Book" panose="020B0503020102020204" pitchFamily="34" charset="0"/>
              </a:rPr>
              <a:t>K</a:t>
            </a:r>
            <a:r>
              <a:rPr lang="de-DE" sz="1600" dirty="0" smtClean="0">
                <a:latin typeface="Franklin Gothic Book" panose="020B0503020102020204" pitchFamily="34" charset="0"/>
              </a:rPr>
              <a:t>urze </a:t>
            </a:r>
            <a:r>
              <a:rPr lang="de-DE" sz="1600" dirty="0">
                <a:latin typeface="Franklin Gothic Book" panose="020B0503020102020204" pitchFamily="34" charset="0"/>
              </a:rPr>
              <a:t>Bänder (</a:t>
            </a:r>
            <a:r>
              <a:rPr lang="de-DE" sz="1600" dirty="0" smtClean="0">
                <a:latin typeface="Franklin Gothic Book" panose="020B0503020102020204" pitchFamily="34" charset="0"/>
              </a:rPr>
              <a:t>Beispiel</a:t>
            </a:r>
            <a:r>
              <a:rPr lang="de-DE" sz="1600" dirty="0">
                <a:latin typeface="Franklin Gothic Book" panose="020B0503020102020204" pitchFamily="34" charset="0"/>
              </a:rPr>
              <a:t>: Kreuzbänder)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latin typeface="Franklin Gothic Book" panose="020B0503020102020204" pitchFamily="34" charset="0"/>
                <a:sym typeface="Wingdings" panose="05000000000000000000" pitchFamily="2" charset="2"/>
              </a:rPr>
              <a:t> Unterstützung der Scharnierfunktion im Kniegelenk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sz="16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Breite </a:t>
            </a:r>
            <a:r>
              <a:rPr lang="de-DE" sz="1600" dirty="0">
                <a:latin typeface="Franklin Gothic Book" panose="020B0503020102020204" pitchFamily="34" charset="0"/>
                <a:sym typeface="Wingdings" panose="05000000000000000000" pitchFamily="2" charset="2"/>
              </a:rPr>
              <a:t>und dicke Bänder (Beispiel: Hüftbein)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Eher </a:t>
            </a:r>
            <a:r>
              <a:rPr lang="de-DE" sz="1600" dirty="0">
                <a:latin typeface="Franklin Gothic Book" panose="020B0503020102020204" pitchFamily="34" charset="0"/>
                <a:sym typeface="Wingdings" panose="05000000000000000000" pitchFamily="2" charset="2"/>
              </a:rPr>
              <a:t>einschränkend, aber stabilisierend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sz="1600" dirty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>
                <a:latin typeface="Franklin Gothic Book" panose="020B0503020102020204" pitchFamily="34" charset="0"/>
                <a:sym typeface="Wingdings" panose="05000000000000000000" pitchFamily="2" charset="2"/>
              </a:rPr>
              <a:t>D</a:t>
            </a:r>
            <a:r>
              <a:rPr 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ünne </a:t>
            </a:r>
            <a:r>
              <a:rPr lang="de-DE" sz="1600" dirty="0">
                <a:latin typeface="Franklin Gothic Book" panose="020B0503020102020204" pitchFamily="34" charset="0"/>
                <a:sym typeface="Wingdings" panose="05000000000000000000" pitchFamily="2" charset="2"/>
              </a:rPr>
              <a:t>und riemenartige Bänder (Beispiel: Schulter)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6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1600" dirty="0"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Gewährleisten </a:t>
            </a:r>
            <a:r>
              <a:rPr lang="de-DE" sz="1600" dirty="0">
                <a:latin typeface="Franklin Gothic Book" panose="020B0503020102020204" pitchFamily="34" charset="0"/>
                <a:sym typeface="Wingdings" panose="05000000000000000000" pitchFamily="2" charset="2"/>
              </a:rPr>
              <a:t>Bewegungsspielraum</a:t>
            </a:r>
            <a:endParaRPr lang="de-DE" sz="1600" dirty="0">
              <a:latin typeface="Franklin Gothic Book" panose="020B05030201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Bänder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Grafik 9" descr="Knee Diagram.png"/>
          <p:cNvPicPr>
            <a:picLocks noChangeAspect="1"/>
          </p:cNvPicPr>
          <p:nvPr/>
        </p:nvPicPr>
        <p:blipFill>
          <a:blip r:embed="rId3" cstate="print"/>
          <a:srcRect l="6146" t="12019" r="4825" b="13427"/>
          <a:stretch>
            <a:fillRect/>
          </a:stretch>
        </p:blipFill>
        <p:spPr>
          <a:xfrm>
            <a:off x="7367475" y="2009101"/>
            <a:ext cx="4824525" cy="387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5603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feld 5"/>
          <p:cNvSpPr txBox="1">
            <a:spLocks noChangeArrowheads="1"/>
          </p:cNvSpPr>
          <p:nvPr/>
        </p:nvSpPr>
        <p:spPr bwMode="auto">
          <a:xfrm>
            <a:off x="388665" y="1806575"/>
            <a:ext cx="8884124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None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Positive Auswirkungen einer regelmäßigen Yogapraxis:</a:t>
            </a:r>
            <a:endParaRPr lang="de-DE" altLang="de-DE" sz="1600" dirty="0" smtClean="0">
              <a:latin typeface="Franklin Gothic Book" panose="020B0503020102020204" pitchFamily="34" charset="0"/>
            </a:endParaRPr>
          </a:p>
          <a:p>
            <a:pPr marL="240631" lvl="0" indent="-24063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altLang="de-DE" sz="2000" dirty="0" smtClean="0">
                <a:latin typeface="Franklin Gothic Book" panose="020B0503020102020204" pitchFamily="34" charset="0"/>
              </a:rPr>
              <a:t>Bandapparat wird stimuliert, sehr unbewegliche Bänder können durch Yoga etwas beweglicher werden </a:t>
            </a:r>
          </a:p>
          <a:p>
            <a:pPr marL="240631" lvl="0" indent="-24063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Erleichtert das Einnehmen von </a:t>
            </a:r>
            <a:r>
              <a:rPr lang="de-DE" sz="2000" dirty="0" err="1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Asanas</a:t>
            </a:r>
            <a:endParaRPr lang="de-DE" altLang="de-DE" sz="2000" dirty="0" smtClean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 smtClean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ABER: Yoga kann Bänder auch belasten!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Verletzungen wie Überdehnungen und Risse möglich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WICHTIG: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Individuell angepasstes </a:t>
            </a:r>
            <a:r>
              <a:rPr lang="de-DE" sz="2000" dirty="0" err="1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Alignment</a:t>
            </a:r>
            <a:endParaRPr lang="de-DE" sz="2000" dirty="0" smtClean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 smtClean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>
              <a:latin typeface="Franklin Gothic Book" panose="020B05030201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YOGA und Bänder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" name="Grafik 9" descr="Knee Diagram.png"/>
          <p:cNvPicPr>
            <a:picLocks noChangeAspect="1"/>
          </p:cNvPicPr>
          <p:nvPr/>
        </p:nvPicPr>
        <p:blipFill>
          <a:blip r:embed="rId3" cstate="print"/>
          <a:srcRect l="6146" t="12019" r="4825" b="13427"/>
          <a:stretch>
            <a:fillRect/>
          </a:stretch>
        </p:blipFill>
        <p:spPr>
          <a:xfrm>
            <a:off x="7367475" y="2009101"/>
            <a:ext cx="4824525" cy="387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feld 4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pic>
        <p:nvPicPr>
          <p:cNvPr id="7" name="Grafik 6" descr="skelet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521" y="1783732"/>
            <a:ext cx="495083" cy="1800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958400" y="5838420"/>
            <a:ext cx="126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Franklin Gothic Book"/>
              </a:rPr>
              <a:t>Muskelsystem</a:t>
            </a:r>
            <a:endParaRPr lang="de-DE" sz="1200" dirty="0">
              <a:latin typeface="Franklin Gothic Book"/>
            </a:endParaRPr>
          </a:p>
        </p:txBody>
      </p:sp>
      <p:pic>
        <p:nvPicPr>
          <p:cNvPr id="11" name="Grafik 10" descr="musk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476" y="1806631"/>
            <a:ext cx="1089183" cy="3960000"/>
          </a:xfrm>
          <a:prstGeom prst="rect">
            <a:avLst/>
          </a:prstGeom>
        </p:spPr>
      </p:pic>
      <p:pic>
        <p:nvPicPr>
          <p:cNvPr id="12" name="Grafik 11" descr="Nerv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0265" y="1819510"/>
            <a:ext cx="495083" cy="1800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420726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pic>
        <p:nvPicPr>
          <p:cNvPr id="8" name="Grafik 7" descr="HerzKreislau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9148" y="1819510"/>
            <a:ext cx="495083" cy="1800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082333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pic>
        <p:nvPicPr>
          <p:cNvPr id="10" name="Grafik 9" descr="lymph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8031" y="1819510"/>
            <a:ext cx="495083" cy="1800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229631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pic>
        <p:nvPicPr>
          <p:cNvPr id="9" name="Grafik 8" descr="hormon_organ_v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46914" y="1819510"/>
            <a:ext cx="495083" cy="18000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8634484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pic>
        <p:nvPicPr>
          <p:cNvPr id="13" name="Grafik 12" descr="energi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05797" y="1832389"/>
            <a:ext cx="495083" cy="18000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0492441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sp>
        <p:nvSpPr>
          <p:cNvPr id="28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8861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Die muskuläre/fasziale Ebene (MF)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630681" y="3795019"/>
            <a:ext cx="6350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Besteht aus: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Muskeln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Sehnen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Faszien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7651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5"/>
          <p:cNvSpPr txBox="1">
            <a:spLocks noChangeArrowheads="1"/>
          </p:cNvSpPr>
          <p:nvPr/>
        </p:nvSpPr>
        <p:spPr bwMode="auto">
          <a:xfrm>
            <a:off x="2101850" y="1679092"/>
            <a:ext cx="100901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Muskeln: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Kontraktiles Gewebe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Kontraktion erzeugt durch 2 Proteine (</a:t>
            </a:r>
            <a:r>
              <a:rPr lang="de-DE" sz="2000" dirty="0" err="1" smtClean="0">
                <a:latin typeface="Franklin Gothic Book" panose="020B0503020102020204" pitchFamily="34" charset="0"/>
              </a:rPr>
              <a:t>Aktin</a:t>
            </a:r>
            <a:r>
              <a:rPr lang="de-DE" sz="2000" dirty="0" smtClean="0">
                <a:latin typeface="Franklin Gothic Book" panose="020B0503020102020204" pitchFamily="34" charset="0"/>
              </a:rPr>
              <a:t> + Myosin, </a:t>
            </a:r>
            <a:r>
              <a:rPr lang="de-DE" sz="1200" dirty="0" smtClean="0">
                <a:latin typeface="Franklin Gothic Book" panose="020B0503020102020204" pitchFamily="34" charset="0"/>
              </a:rPr>
              <a:t>Details in M2</a:t>
            </a:r>
            <a:r>
              <a:rPr lang="de-DE" sz="2000" dirty="0" smtClean="0">
                <a:latin typeface="Franklin Gothic Book" panose="020B0503020102020204" pitchFamily="34" charset="0"/>
              </a:rPr>
              <a:t>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Muskeln erzeugen Kraft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 Kraft wird über Sehnen auf Knochen und Gelenke übertragen  Lageveränderung Bewegung</a:t>
            </a:r>
            <a:endParaRPr lang="de-DE" sz="20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Sehnen: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err="1" smtClean="0">
                <a:latin typeface="Franklin Gothic Book" panose="020B0503020102020204" pitchFamily="34" charset="0"/>
              </a:rPr>
              <a:t>Bindegewebige</a:t>
            </a:r>
            <a:r>
              <a:rPr lang="de-DE" sz="2000" dirty="0" smtClean="0">
                <a:latin typeface="Franklin Gothic Book" panose="020B0503020102020204" pitchFamily="34" charset="0"/>
              </a:rPr>
              <a:t> Strukturen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Verbinden </a:t>
            </a:r>
            <a:r>
              <a:rPr lang="de-DE" sz="2000" b="1" dirty="0" smtClean="0">
                <a:latin typeface="Franklin Gothic Book" panose="020B0503020102020204" pitchFamily="34" charset="0"/>
              </a:rPr>
              <a:t>Muskeln</a:t>
            </a:r>
            <a:r>
              <a:rPr lang="de-DE" sz="2000" dirty="0" smtClean="0">
                <a:latin typeface="Franklin Gothic Book" panose="020B0503020102020204" pitchFamily="34" charset="0"/>
              </a:rPr>
              <a:t> mit </a:t>
            </a:r>
            <a:r>
              <a:rPr lang="de-DE" sz="2000" b="1" dirty="0" smtClean="0">
                <a:latin typeface="Franklin Gothic Book" panose="020B0503020102020204" pitchFamily="34" charset="0"/>
              </a:rPr>
              <a:t>Knochen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Nur eingeschränkt dehnbar, nicht kontraktil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Übertragen vom Muskel erzeugte Kräfte auf das Gelenk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 Bewegung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Senden Infos über Muskelspannung und Gelenkstellung ans Gehirn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2000" dirty="0" smtClean="0">
              <a:latin typeface="Franklin Gothic Book" panose="020B05030201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Muskeln und Sehnen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Grafik 6" descr="Muscle_man_ISO.png"/>
          <p:cNvPicPr>
            <a:picLocks noChangeAspect="1"/>
          </p:cNvPicPr>
          <p:nvPr/>
        </p:nvPicPr>
        <p:blipFill>
          <a:blip r:embed="rId3" cstate="print"/>
          <a:srcRect l="31638" t="3764" r="27911" b="3192"/>
          <a:stretch>
            <a:fillRect/>
          </a:stretch>
        </p:blipFill>
        <p:spPr>
          <a:xfrm>
            <a:off x="244698" y="1481629"/>
            <a:ext cx="1558343" cy="47792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7651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5"/>
          <p:cNvSpPr txBox="1">
            <a:spLocks noChangeArrowheads="1"/>
          </p:cNvSpPr>
          <p:nvPr/>
        </p:nvSpPr>
        <p:spPr bwMode="auto">
          <a:xfrm>
            <a:off x="2021976" y="1549556"/>
            <a:ext cx="9247038" cy="51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18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Große Vielfalt an Muskelformen </a:t>
            </a:r>
            <a:r>
              <a:rPr lang="de-DE" altLang="de-DE" sz="18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18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optimale Kraftübertragung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altLang="de-DE" sz="1800" dirty="0" smtClean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altLang="de-DE" sz="18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Ursprung und Ansatz = Stellen, wo Muskel über Sehne an Knochen/Faszie befestigt ist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endParaRPr lang="de-DE" altLang="de-DE" sz="1800" dirty="0" smtClean="0">
              <a:latin typeface="Franklin Gothic Book" panose="020B0503020102020204" pitchFamily="34" charset="0"/>
              <a:sym typeface="Wingdings" panose="05000000000000000000" pitchFamily="2" charset="2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altLang="de-DE" sz="1800" b="1" dirty="0" smtClean="0">
                <a:latin typeface="Franklin Gothic Book" panose="020B0503020102020204" pitchFamily="34" charset="0"/>
              </a:rPr>
              <a:t>Ursprung (</a:t>
            </a:r>
            <a:r>
              <a:rPr lang="de-DE" altLang="de-DE" sz="1800" b="1" dirty="0" err="1" smtClean="0">
                <a:latin typeface="Franklin Gothic Book" panose="020B0503020102020204" pitchFamily="34" charset="0"/>
              </a:rPr>
              <a:t>Origio</a:t>
            </a:r>
            <a:r>
              <a:rPr lang="de-DE" altLang="de-DE" sz="1800" b="1" dirty="0" smtClean="0">
                <a:latin typeface="Franklin Gothic Book" panose="020B0503020102020204" pitchFamily="34" charset="0"/>
              </a:rPr>
              <a:t>)</a:t>
            </a:r>
            <a:r>
              <a:rPr lang="de-DE" altLang="de-DE" sz="1800" dirty="0" smtClean="0">
                <a:latin typeface="Franklin Gothic Book" panose="020B0503020102020204" pitchFamily="34" charset="0"/>
              </a:rPr>
              <a:t>:</a:t>
            </a:r>
            <a:r>
              <a:rPr lang="de-DE" altLang="de-DE" sz="1800" b="1" dirty="0" smtClean="0">
                <a:latin typeface="Franklin Gothic Book" panose="020B0503020102020204" pitchFamily="34" charset="0"/>
              </a:rPr>
              <a:t> </a:t>
            </a:r>
            <a:r>
              <a:rPr lang="de-DE" altLang="de-DE" sz="1800" dirty="0" smtClean="0">
                <a:latin typeface="Franklin Gothic Book" panose="020B0503020102020204" pitchFamily="34" charset="0"/>
              </a:rPr>
              <a:t>rumpfnahe Anheftung eher am proximalen, unbeweglichen Ende des Knochens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altLang="de-DE" sz="18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altLang="de-DE" sz="1800" b="1" dirty="0" smtClean="0">
                <a:latin typeface="Franklin Gothic Book" panose="020B0503020102020204" pitchFamily="34" charset="0"/>
              </a:rPr>
              <a:t>Ansatz</a:t>
            </a:r>
            <a:r>
              <a:rPr lang="de-DE" altLang="de-DE" sz="1800" dirty="0" smtClean="0">
                <a:latin typeface="Franklin Gothic Book" panose="020B0503020102020204" pitchFamily="34" charset="0"/>
              </a:rPr>
              <a:t> </a:t>
            </a:r>
            <a:r>
              <a:rPr lang="de-DE" altLang="de-DE" sz="1800" b="1" dirty="0" smtClean="0">
                <a:latin typeface="Franklin Gothic Book" panose="020B0503020102020204" pitchFamily="34" charset="0"/>
              </a:rPr>
              <a:t>(</a:t>
            </a:r>
            <a:r>
              <a:rPr lang="de-DE" altLang="de-DE" sz="1800" b="1" dirty="0" err="1" smtClean="0">
                <a:latin typeface="Franklin Gothic Book" panose="020B0503020102020204" pitchFamily="34" charset="0"/>
              </a:rPr>
              <a:t>Insertio</a:t>
            </a:r>
            <a:r>
              <a:rPr lang="de-DE" altLang="de-DE" sz="1800" b="1" dirty="0" smtClean="0">
                <a:latin typeface="Franklin Gothic Book" panose="020B0503020102020204" pitchFamily="34" charset="0"/>
              </a:rPr>
              <a:t>)</a:t>
            </a:r>
            <a:r>
              <a:rPr lang="de-DE" altLang="de-DE" sz="1800" dirty="0" smtClean="0">
                <a:latin typeface="Franklin Gothic Book" panose="020B0503020102020204" pitchFamily="34" charset="0"/>
              </a:rPr>
              <a:t>: rumpfferne Anheften des Muskels am distalen, beweglichen Ende des Knochens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altLang="de-DE" sz="18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altLang="de-DE" sz="1800" b="1" dirty="0" smtClean="0">
                <a:latin typeface="Franklin Gothic Book" panose="020B0503020102020204" pitchFamily="34" charset="0"/>
              </a:rPr>
              <a:t>Muskelbauch:</a:t>
            </a:r>
            <a:r>
              <a:rPr lang="de-DE" altLang="de-DE" sz="1800" dirty="0" smtClean="0">
                <a:latin typeface="Franklin Gothic Book" panose="020B0503020102020204" pitchFamily="34" charset="0"/>
              </a:rPr>
              <a:t> spindelförmig, flächig, sägeblattartig, riemenartig…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altLang="de-DE" sz="18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altLang="de-DE" sz="1800" dirty="0" smtClean="0">
                <a:latin typeface="Franklin Gothic Book" panose="020B0503020102020204" pitchFamily="34" charset="0"/>
              </a:rPr>
              <a:t>Muskeln können mehrere Ursprünge haben (zwei-, drei-, vier-, mehrköpfig) und auch mehrere Ansätze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endParaRPr lang="de-DE" altLang="de-DE" sz="18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altLang="de-DE" sz="1800" b="1" dirty="0" err="1" smtClean="0">
                <a:latin typeface="Franklin Gothic Book" panose="020B0503020102020204" pitchFamily="34" charset="0"/>
              </a:rPr>
              <a:t>Monoartikuläre</a:t>
            </a:r>
            <a:r>
              <a:rPr lang="de-DE" altLang="de-DE" sz="1800" b="1" dirty="0" smtClean="0">
                <a:latin typeface="Franklin Gothic Book" panose="020B0503020102020204" pitchFamily="34" charset="0"/>
              </a:rPr>
              <a:t> Muskeln:</a:t>
            </a:r>
            <a:r>
              <a:rPr lang="de-DE" altLang="de-DE" sz="1800" dirty="0" smtClean="0">
                <a:latin typeface="Franklin Gothic Book" panose="020B0503020102020204" pitchFamily="34" charset="0"/>
              </a:rPr>
              <a:t> überspannen und bewegen EIN Gelenk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None/>
              <a:defRPr sz="2000"/>
            </a:pPr>
            <a:endParaRPr lang="de-DE" altLang="de-DE" sz="18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altLang="de-DE" sz="1800" b="1" dirty="0" err="1" smtClean="0">
                <a:latin typeface="Franklin Gothic Book" panose="020B0503020102020204" pitchFamily="34" charset="0"/>
              </a:rPr>
              <a:t>Polyartikuläre</a:t>
            </a:r>
            <a:r>
              <a:rPr lang="de-DE" altLang="de-DE" sz="1800" b="1" dirty="0" smtClean="0">
                <a:latin typeface="Franklin Gothic Book" panose="020B0503020102020204" pitchFamily="34" charset="0"/>
              </a:rPr>
              <a:t> Muskeln: </a:t>
            </a:r>
            <a:r>
              <a:rPr lang="de-DE" altLang="de-DE" sz="1800" dirty="0" smtClean="0">
                <a:latin typeface="Franklin Gothic Book" panose="020B0503020102020204" pitchFamily="34" charset="0"/>
              </a:rPr>
              <a:t>überspannen und bewegen MEHRERE Gelenke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 smtClean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70102" y="503238"/>
            <a:ext cx="635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Muskelformen</a:t>
            </a:r>
          </a:p>
        </p:txBody>
      </p:sp>
      <p:pic>
        <p:nvPicPr>
          <p:cNvPr id="7" name="Grafik 6" descr="Muscle_man_ISO.png"/>
          <p:cNvPicPr>
            <a:picLocks noChangeAspect="1"/>
          </p:cNvPicPr>
          <p:nvPr/>
        </p:nvPicPr>
        <p:blipFill>
          <a:blip r:embed="rId3" cstate="print"/>
          <a:srcRect l="31638" t="3764" r="27911" b="3192"/>
          <a:stretch>
            <a:fillRect/>
          </a:stretch>
        </p:blipFill>
        <p:spPr>
          <a:xfrm>
            <a:off x="244698" y="1481629"/>
            <a:ext cx="1558343" cy="47792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7651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5"/>
          <p:cNvSpPr txBox="1">
            <a:spLocks noChangeArrowheads="1"/>
          </p:cNvSpPr>
          <p:nvPr/>
        </p:nvSpPr>
        <p:spPr bwMode="auto">
          <a:xfrm>
            <a:off x="453059" y="1652588"/>
            <a:ext cx="11738941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None/>
            </a:pPr>
            <a:r>
              <a:rPr lang="de-DE" altLang="de-DE" sz="2000" b="1" dirty="0" smtClean="0">
                <a:latin typeface="Franklin Gothic Book" panose="020B0503020102020204" pitchFamily="34" charset="0"/>
              </a:rPr>
              <a:t>Muskeln arbeiten nicht isoliert </a:t>
            </a:r>
            <a:r>
              <a:rPr lang="de-DE" altLang="de-DE" sz="2000" b="1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 komplexes Zusammenspiel verschiedener Muskeln nötig, um Bewegung zu erzeugen: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 smtClean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r>
              <a:rPr lang="de-DE" altLang="de-DE" sz="2000" b="1" dirty="0" err="1" smtClean="0">
                <a:latin typeface="Franklin Gothic Book" panose="020B0503020102020204" pitchFamily="34" charset="0"/>
              </a:rPr>
              <a:t>Agonist</a:t>
            </a:r>
            <a:r>
              <a:rPr lang="de-DE" altLang="de-DE" sz="2000" b="1" dirty="0" smtClean="0">
                <a:latin typeface="Franklin Gothic Book" panose="020B0503020102020204" pitchFamily="34" charset="0"/>
              </a:rPr>
              <a:t> (Spieler) 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Der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Muskel, der kontrahiert, um das Gelenk zu bewegen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 smtClean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r>
              <a:rPr lang="de-DE" altLang="de-DE" sz="2000" b="1" dirty="0" smtClean="0">
                <a:latin typeface="Franklin Gothic Book" panose="020B0503020102020204" pitchFamily="34" charset="0"/>
              </a:rPr>
              <a:t>Antagonist (Gegenspieler)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 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Der Muskel, der sich bei </a:t>
            </a:r>
            <a:r>
              <a:rPr lang="de-DE" altLang="de-DE" sz="2000" dirty="0" err="1" smtClean="0">
                <a:latin typeface="Franklin Gothic Book" panose="020B0503020102020204" pitchFamily="34" charset="0"/>
              </a:rPr>
              <a:t>Agonisten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-Anspannung entspannen muss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 smtClean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r>
              <a:rPr lang="de-DE" altLang="de-DE" sz="2000" b="1" dirty="0" err="1" smtClean="0">
                <a:latin typeface="Franklin Gothic Book" panose="020B0503020102020204" pitchFamily="34" charset="0"/>
              </a:rPr>
              <a:t>Synergist</a:t>
            </a:r>
            <a:r>
              <a:rPr lang="de-DE" altLang="de-DE" sz="2000" b="1" dirty="0" smtClean="0">
                <a:latin typeface="Franklin Gothic Book" panose="020B0503020102020204" pitchFamily="34" charset="0"/>
              </a:rPr>
              <a:t> (Mitspieler)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 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Unterstützt </a:t>
            </a:r>
            <a:r>
              <a:rPr lang="de-DE" altLang="de-DE" sz="2000" dirty="0" err="1" smtClean="0">
                <a:latin typeface="Franklin Gothic Book" panose="020B0503020102020204" pitchFamily="34" charset="0"/>
              </a:rPr>
              <a:t>Agonisten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 und trägt zur Bewegungsfeinabstimmung bei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 smtClean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None/>
            </a:pPr>
            <a:r>
              <a:rPr lang="de-DE" altLang="de-DE" sz="2000" b="1" dirty="0" smtClean="0">
                <a:latin typeface="Franklin Gothic Book" panose="020B0503020102020204" pitchFamily="34" charset="0"/>
              </a:rPr>
              <a:t>Reziproke Hemmung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: Dehnung eines Antagonisten durch die Kontraktion des </a:t>
            </a:r>
            <a:r>
              <a:rPr lang="de-DE" altLang="de-DE" sz="2000" dirty="0" err="1" smtClean="0">
                <a:latin typeface="Franklin Gothic Book" panose="020B0503020102020204" pitchFamily="34" charset="0"/>
              </a:rPr>
              <a:t>Agonisten</a:t>
            </a:r>
            <a:r>
              <a:rPr lang="de-DE" altLang="de-DE" sz="2000" dirty="0" smtClean="0">
                <a:latin typeface="Franklin Gothic Book" panose="020B0503020102020204" pitchFamily="34" charset="0"/>
              </a:rPr>
              <a:t> </a:t>
            </a:r>
            <a:br>
              <a:rPr lang="de-DE" altLang="de-DE" sz="2000" dirty="0" smtClean="0">
                <a:latin typeface="Franklin Gothic Book" panose="020B0503020102020204" pitchFamily="34" charset="0"/>
              </a:rPr>
            </a:br>
            <a:endParaRPr lang="de-DE" altLang="de-DE" sz="20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SzPct val="75000"/>
              <a:buFontTx/>
              <a:buNone/>
            </a:pPr>
            <a:endParaRPr lang="de-DE" altLang="de-DE" sz="2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70102" y="503238"/>
            <a:ext cx="635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Zusammenspiel der Muskeln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8676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70102" y="503238"/>
            <a:ext cx="635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YOGA, Muskeln und Sehnen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750" y="1657120"/>
            <a:ext cx="101110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Positive Auswirkungen einer regelmäßigen Yogapraxis: </a:t>
            </a:r>
            <a:endParaRPr lang="de-DE" sz="2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Kräftigung und Dehnung der Muskeln 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positive Auswirkungen auf Körperhaltung und Körperbewusstsein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Muskelstoffwechsel und Körperstoffwechsel werden angekurbelt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Wissen um Zusammenspiel der Muskeln einsetzen, um Praxis effektiver zu machen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Einsatz der reziproken Hemmung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Funktion der Muskelspindeln </a:t>
            </a:r>
            <a:r>
              <a:rPr lang="de-DE" sz="12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(Details in M2)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	 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Funktion von Golgi-Sehnenorgan und unterstütztem Dehnen </a:t>
            </a:r>
            <a:r>
              <a:rPr lang="de-DE" sz="12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(Details in M2)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	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Tonische und </a:t>
            </a:r>
            <a:r>
              <a:rPr lang="de-DE" sz="2000" dirty="0" err="1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phasische</a:t>
            </a:r>
            <a:r>
              <a:rPr 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Muskeln </a:t>
            </a:r>
            <a:r>
              <a:rPr lang="de-DE" sz="12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(Details in M2)</a:t>
            </a:r>
            <a:endParaRPr lang="de-DE" sz="12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ABER: Yoga kann Muskeln/Sehnen auch belasten!</a:t>
            </a:r>
            <a:endParaRPr lang="de-DE" sz="2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Zu starke Dehnungen: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	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</a:t>
            </a:r>
            <a:r>
              <a:rPr lang="de-DE" sz="2000" dirty="0" smtClean="0">
                <a:latin typeface="Franklin Gothic Book" panose="020B0503020102020204" pitchFamily="34" charset="0"/>
              </a:rPr>
              <a:t>Abriss von Sehnen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sz="2000" dirty="0" smtClean="0">
                <a:latin typeface="Franklin Gothic Book" panose="020B0503020102020204" pitchFamily="34" charset="0"/>
              </a:rPr>
              <a:t>	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  </a:t>
            </a:r>
            <a:r>
              <a:rPr lang="de-DE" sz="2000" dirty="0" smtClean="0">
                <a:latin typeface="Franklin Gothic Book" panose="020B0503020102020204" pitchFamily="34" charset="0"/>
              </a:rPr>
              <a:t>Muskelfaserrissen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34820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90"/>
          <p:cNvSpPr txBox="1">
            <a:spLocks/>
          </p:cNvSpPr>
          <p:nvPr/>
        </p:nvSpPr>
        <p:spPr>
          <a:xfrm>
            <a:off x="969963" y="2185988"/>
            <a:ext cx="10608144" cy="3333750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CDA171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</a:rPr>
              <a:t>Was sind Faszien? </a:t>
            </a: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Feine 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und zähe </a:t>
            </a:r>
            <a:r>
              <a:rPr lang="de-DE" sz="20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bindegewebige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Häute 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u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mhüllen Muskeln/einzelne Fasern, kleiden Gefäße aus, halten Organe an ihre Platz </a:t>
            </a:r>
            <a:r>
              <a:rPr lang="de-DE" sz="2000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uvm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. </a:t>
            </a: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Räumlich trennende und zugleich formgebende Funktion</a:t>
            </a: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„Sinnesorgan“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v</a:t>
            </a:r>
            <a:r>
              <a:rPr lang="de-DE" altLang="de-DE" sz="20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iele Rezeptoren </a:t>
            </a:r>
            <a:endParaRPr lang="de-DE" sz="2000" dirty="0" smtClean="0">
              <a:latin typeface="Franklin Gothic Book" panose="020B0503020102020204" pitchFamily="34" charset="0"/>
            </a:endParaRP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Gesundes Gewebe: gitterartige Matrix-Struktur der Fasern</a:t>
            </a: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Nicht-Benutzen/einseitige Nutzung: Fasern verkleben/verfilzen durch gerinnende Lymphe </a:t>
            </a: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Verklebte Faszien können Schmerzen und Beschwerden auslösen </a:t>
            </a:r>
            <a:r>
              <a:rPr lang="de-DE" sz="12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(mehr in M2)</a:t>
            </a: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eaLnBrk="1" hangingPunct="1">
              <a:buClr>
                <a:srgbClr val="CDA171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endParaRPr lang="de-DE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70102" y="503238"/>
            <a:ext cx="635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Faszien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pic>
        <p:nvPicPr>
          <p:cNvPr id="34820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90"/>
          <p:cNvSpPr txBox="1">
            <a:spLocks/>
          </p:cNvSpPr>
          <p:nvPr/>
        </p:nvSpPr>
        <p:spPr>
          <a:xfrm>
            <a:off x="390413" y="1571224"/>
            <a:ext cx="7942217" cy="5100032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CDA171"/>
              </a:buClr>
              <a:buNone/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</a:rPr>
              <a:t>Positive Auswirkungen einer regelmäßigen Yogapraxis: </a:t>
            </a:r>
            <a:endParaRPr lang="de-DE" sz="2000" dirty="0">
              <a:solidFill>
                <a:srgbClr val="B8015B"/>
              </a:solidFill>
              <a:latin typeface="Franklin Gothic Book" panose="020B0503020102020204" pitchFamily="34" charset="0"/>
            </a:endParaRPr>
          </a:p>
          <a:p>
            <a:pPr eaLnBrk="1" hangingPunct="1"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Dehnungen lösen Verklebungen aus Gewebe </a:t>
            </a: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positive Auswirkungen auf sämtliche Ebenen, z.B.: </a:t>
            </a:r>
          </a:p>
          <a:p>
            <a:pPr eaLnBrk="1" hangingPunct="1">
              <a:buClr>
                <a:srgbClr val="CDA171"/>
              </a:buClr>
              <a:buNone/>
              <a:defRPr>
                <a:solidFill>
                  <a:srgbClr val="000000"/>
                </a:solidFill>
              </a:defRPr>
            </a:pPr>
            <a:r>
              <a:rPr lang="de-DE" alt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	</a:t>
            </a:r>
            <a:endParaRPr 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0" indent="0" eaLnBrk="1" hangingPunct="1">
              <a:buClr>
                <a:srgbClr val="CDA171"/>
              </a:buClr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endParaRPr lang="de-DE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70102" y="503238"/>
            <a:ext cx="635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YOGA und Faszien</a:t>
            </a:r>
          </a:p>
        </p:txBody>
      </p:sp>
      <p:pic>
        <p:nvPicPr>
          <p:cNvPr id="8" name="Grafik 7" descr="lymph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3531" y="2825528"/>
            <a:ext cx="693116" cy="2520000"/>
          </a:xfrm>
          <a:prstGeom prst="rect">
            <a:avLst/>
          </a:prstGeom>
        </p:spPr>
      </p:pic>
      <p:pic>
        <p:nvPicPr>
          <p:cNvPr id="9" name="Grafik 8" descr="Nerv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40022" y="2825528"/>
            <a:ext cx="693117" cy="2520000"/>
          </a:xfrm>
          <a:prstGeom prst="rect">
            <a:avLst/>
          </a:prstGeom>
        </p:spPr>
      </p:pic>
      <p:pic>
        <p:nvPicPr>
          <p:cNvPr id="10" name="Grafik 9" descr="hormon_organ_v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1942" y="2825528"/>
            <a:ext cx="693116" cy="25200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180304" y="5348580"/>
            <a:ext cx="3979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DA171"/>
              </a:buClr>
              <a:buNone/>
              <a:defRPr>
                <a:solidFill>
                  <a:srgbClr val="000000"/>
                </a:solidFill>
              </a:defRPr>
            </a:pPr>
            <a:r>
              <a:rPr lang="de-DE" alt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Lymphatische/immunologische Ebene:</a:t>
            </a:r>
            <a:r>
              <a:rPr lang="de-DE" alt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Gewebsflüssigkeit kann ungehindert fließen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4258613" y="5357611"/>
            <a:ext cx="409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DA171"/>
              </a:buClr>
              <a:buNone/>
              <a:defRPr>
                <a:solidFill>
                  <a:srgbClr val="000000"/>
                </a:solidFill>
              </a:defRPr>
            </a:pPr>
            <a:r>
              <a:rPr lang="de-DE" alt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1600" dirty="0" err="1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Endokrinologische</a:t>
            </a:r>
            <a:r>
              <a:rPr lang="de-DE" alt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/innere-Organ-Ebene:</a:t>
            </a:r>
            <a:r>
              <a:rPr lang="de-DE" alt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Clr>
                <a:srgbClr val="CDA171"/>
              </a:buClr>
              <a:buNone/>
              <a:defRPr>
                <a:solidFill>
                  <a:srgbClr val="000000"/>
                </a:solidFill>
              </a:defRPr>
            </a:pPr>
            <a:r>
              <a:rPr lang="de-DE" alt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bessere Funktion der Organe</a:t>
            </a:r>
          </a:p>
        </p:txBody>
      </p:sp>
      <p:sp>
        <p:nvSpPr>
          <p:cNvPr id="13" name="Rechteck 12"/>
          <p:cNvSpPr/>
          <p:nvPr/>
        </p:nvSpPr>
        <p:spPr>
          <a:xfrm>
            <a:off x="8560157" y="5362805"/>
            <a:ext cx="3631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CDA171"/>
              </a:buClr>
              <a:buNone/>
              <a:defRPr>
                <a:solidFill>
                  <a:srgbClr val="000000"/>
                </a:solidFill>
              </a:defRPr>
            </a:pPr>
            <a:r>
              <a:rPr lang="de-DE" alt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Neuronale/psychologische Ebene:</a:t>
            </a:r>
            <a:r>
              <a:rPr lang="de-DE" alt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Clr>
                <a:srgbClr val="CDA171"/>
              </a:buClr>
              <a:buNone/>
              <a:defRPr>
                <a:solidFill>
                  <a:srgbClr val="000000"/>
                </a:solidFill>
              </a:defRPr>
            </a:pPr>
            <a:r>
              <a:rPr lang="de-DE" altLang="de-DE" sz="1600" dirty="0" smtClean="0">
                <a:latin typeface="Franklin Gothic Book" panose="020B0503020102020204" pitchFamily="34" charset="0"/>
                <a:sym typeface="Wingdings" panose="05000000000000000000" pitchFamily="2" charset="2"/>
              </a:rPr>
              <a:t>Ausgeglichenheit und Wohlbefinden</a:t>
            </a:r>
            <a:endParaRPr lang="de-DE" sz="1600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nhaltsplatzhalter 2"/>
          <p:cNvSpPr>
            <a:spLocks noGrp="1"/>
          </p:cNvSpPr>
          <p:nvPr>
            <p:ph idx="1"/>
          </p:nvPr>
        </p:nvSpPr>
        <p:spPr>
          <a:xfrm>
            <a:off x="838200" y="2589213"/>
            <a:ext cx="10515600" cy="2190750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de-DE" altLang="de-DE" i="1" dirty="0">
              <a:latin typeface="Franklin Gothic Book" panose="020B05030201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4400" b="1" u="sng" dirty="0">
                <a:solidFill>
                  <a:srgbClr val="CDA171"/>
                </a:solidFill>
                <a:latin typeface="Franklin Gothic Book" panose="020B0503020102020204" pitchFamily="34" charset="0"/>
              </a:rPr>
              <a:t>Anatomie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de-DE" altLang="de-DE" sz="4400" b="1" dirty="0">
                <a:solidFill>
                  <a:srgbClr val="B8015B"/>
                </a:solidFill>
                <a:latin typeface="Franklin Gothic Book" panose="020B0503020102020204" pitchFamily="34" charset="0"/>
              </a:rPr>
              <a:t>Der menschliche Bewegungsapparat</a:t>
            </a:r>
          </a:p>
        </p:txBody>
      </p:sp>
      <p:sp>
        <p:nvSpPr>
          <p:cNvPr id="5123" name="Textfeld 9"/>
          <p:cNvSpPr txBox="1">
            <a:spLocks noChangeArrowheads="1"/>
          </p:cNvSpPr>
          <p:nvPr/>
        </p:nvSpPr>
        <p:spPr bwMode="auto">
          <a:xfrm>
            <a:off x="179388" y="119063"/>
            <a:ext cx="1317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CDA171"/>
                </a:solidFill>
                <a:latin typeface="Franklin Gothic Book" panose="020B0503020102020204" pitchFamily="34" charset="0"/>
              </a:rPr>
              <a:t>Kapitel 1</a:t>
            </a:r>
            <a:endParaRPr lang="de-DE" altLang="de-DE" sz="1200">
              <a:solidFill>
                <a:srgbClr val="CDA171"/>
              </a:solidFill>
            </a:endParaRPr>
          </a:p>
        </p:txBody>
      </p:sp>
      <p:pic>
        <p:nvPicPr>
          <p:cNvPr id="5124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3159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858755" y="3388106"/>
            <a:ext cx="6359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Wichtige Muskeln im Yoga</a:t>
            </a:r>
          </a:p>
        </p:txBody>
      </p:sp>
    </p:spTree>
    <p:extLst>
      <p:ext uri="{BB962C8B-B14F-4D97-AF65-F5344CB8AC3E}">
        <p14:creationId xmlns="" xmlns:p14="http://schemas.microsoft.com/office/powerpoint/2010/main" val="2603131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523206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36047" y="1525541"/>
            <a:ext cx="93341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>
                <a:latin typeface="Franklin Gothic Book" panose="020B0503020102020204" pitchFamily="34" charset="0"/>
                <a:ea typeface="Helvetica"/>
                <a:cs typeface="Helvetica"/>
              </a:rPr>
              <a:t>Besteht aus </a:t>
            </a: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</a:rPr>
              <a:t>2-3 </a:t>
            </a:r>
            <a:r>
              <a:rPr lang="de-DE" dirty="0">
                <a:latin typeface="Franklin Gothic Book" panose="020B0503020102020204" pitchFamily="34" charset="0"/>
                <a:ea typeface="Helvetica"/>
                <a:cs typeface="Helvetica"/>
              </a:rPr>
              <a:t>Muskeln </a:t>
            </a: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</a:rPr>
              <a:t>(Psoas major, Iliacus, Psoas minor)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</a:rPr>
              <a:t>Innere Hüftmuskulatur</a:t>
            </a:r>
            <a:endParaRPr lang="de-DE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</a:rPr>
              <a:t>Ursprung: Brustwirbelsäule, </a:t>
            </a:r>
            <a:r>
              <a:rPr lang="de-DE" dirty="0">
                <a:latin typeface="Franklin Gothic Book" panose="020B0503020102020204" pitchFamily="34" charset="0"/>
                <a:ea typeface="Helvetica"/>
                <a:cs typeface="Helvetica"/>
              </a:rPr>
              <a:t>Lendenwirbelsäule und </a:t>
            </a: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</a:rPr>
              <a:t>Darmbeinschaufel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</a:rPr>
              <a:t>Ansatz: kleiner Rollhügel, Innenseite des Oberschenkelknochens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Verbindet die Wirbelsäule mit den Beinen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Funktion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Stärkster Hüftbeuger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Überträgt Gewicht von Oberkörper über Beine an Boden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 Stabilisiert Gelenke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Verspannungen u.a. durch häufiges Sitzen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Psoas major = „Muskel der Seele“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	Verbindung zu Atmung, Nervensystem, Verdauung, Emotionen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endParaRPr lang="de-DE" sz="1000" dirty="0" smtClean="0"/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Iliopsoas (Lenden-Darmbein-Muskel)</a:t>
            </a:r>
          </a:p>
        </p:txBody>
      </p:sp>
      <p:pic>
        <p:nvPicPr>
          <p:cNvPr id="10" name="Inhaltsplatzhalter 9" descr="iliopsoa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175" t="9248" r="7454"/>
          <a:stretch>
            <a:fillRect/>
          </a:stretch>
        </p:blipFill>
        <p:spPr>
          <a:xfrm>
            <a:off x="8525814" y="1503915"/>
            <a:ext cx="3078051" cy="4626429"/>
          </a:xfrm>
        </p:spPr>
      </p:pic>
    </p:spTree>
    <p:extLst>
      <p:ext uri="{BB962C8B-B14F-4D97-AF65-F5344CB8AC3E}">
        <p14:creationId xmlns="" xmlns:p14="http://schemas.microsoft.com/office/powerpoint/2010/main" val="2087808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523206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Gluteus maximus (großer Gesäßmuskel)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8499" y="1605815"/>
            <a:ext cx="9334112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Rückseite des Beckens/hintere-äußere Hüftmuskulatur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Ursprung: Rückseite von Darmbein, Kreuzbein, Steißbein 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2 Ansätze: Außenseite Oberschenkelknochen + IT-Band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Viele Funktionen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Hüftstreckung (stärkster Hüftstrecker)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Außenrotation Oberschenkel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Adduktion + Abduktion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Stabilisation von Becken, Oberschenkel, Knie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2000" dirty="0" smtClean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2000" dirty="0" smtClean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Wird durch häufiges Sitzen stark gedehnt und geschwächt</a:t>
            </a:r>
          </a:p>
        </p:txBody>
      </p:sp>
      <p:pic>
        <p:nvPicPr>
          <p:cNvPr id="11" name="Inhaltsplatzhalter 10" descr="gluteus maximu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5692"/>
          <a:stretch>
            <a:fillRect/>
          </a:stretch>
        </p:blipFill>
        <p:spPr>
          <a:xfrm>
            <a:off x="7270482" y="1872046"/>
            <a:ext cx="4732628" cy="3938180"/>
          </a:xfrm>
        </p:spPr>
      </p:pic>
    </p:spTree>
    <p:extLst>
      <p:ext uri="{BB962C8B-B14F-4D97-AF65-F5344CB8AC3E}">
        <p14:creationId xmlns="" xmlns:p14="http://schemas.microsoft.com/office/powerpoint/2010/main" val="2999183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548964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81377" y="1708846"/>
            <a:ext cx="9334112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>
                <a:latin typeface="Franklin Gothic Book" panose="020B0503020102020204" pitchFamily="34" charset="0"/>
                <a:ea typeface="Helvetica"/>
                <a:cs typeface="Helvetica"/>
              </a:rPr>
              <a:t>B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esteht </a:t>
            </a:r>
            <a:r>
              <a:rPr lang="de-DE" sz="2000" dirty="0">
                <a:latin typeface="Franklin Gothic Book" panose="020B0503020102020204" pitchFamily="34" charset="0"/>
                <a:ea typeface="Helvetica"/>
                <a:cs typeface="Helvetica"/>
              </a:rPr>
              <a:t>aus vier großen 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Muskeln: Rectus femoris + 3 </a:t>
            </a:r>
            <a:r>
              <a:rPr lang="de-DE" sz="2000" dirty="0" err="1" smtClean="0">
                <a:latin typeface="Franklin Gothic Book" panose="020B0503020102020204" pitchFamily="34" charset="0"/>
                <a:ea typeface="Helvetica"/>
                <a:cs typeface="Helvetica"/>
              </a:rPr>
              <a:t>Vasti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4 unterschiedliche Ursprünge aber 1 gemeinsamer Ansatz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Ursprung: Becken und Oberschenkelknochen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Ansatz: Schienbein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 Verbinden Becken und Oberschenkel mit Schienbein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Funktion 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Kniestreckung (alle 4 Teile)</a:t>
            </a:r>
          </a:p>
          <a:p>
            <a:pPr marL="742950" lvl="1" indent="-285750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Hüftbeugung (nur Rectus femoris)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Quadriceps-Kontraktion nutzen, um Hamstrings zu dehnen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	(reziproke Hemmung)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70101" y="503238"/>
            <a:ext cx="10097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Quadriceps femoris (</a:t>
            </a:r>
            <a:r>
              <a:rPr lang="de-DE" altLang="de-DE" sz="3600" dirty="0" err="1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vierköpf</a:t>
            </a: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. Schenkelstrecker)</a:t>
            </a:r>
          </a:p>
        </p:txBody>
      </p:sp>
      <p:pic>
        <p:nvPicPr>
          <p:cNvPr id="11" name="Inhaltsplatzhalter 10" descr="quadriceps femoris 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4872"/>
          <a:stretch>
            <a:fillRect/>
          </a:stretch>
        </p:blipFill>
        <p:spPr>
          <a:xfrm>
            <a:off x="6320758" y="2125014"/>
            <a:ext cx="5703817" cy="3953815"/>
          </a:xfrm>
        </p:spPr>
      </p:pic>
    </p:spTree>
    <p:extLst>
      <p:ext uri="{BB962C8B-B14F-4D97-AF65-F5344CB8AC3E}">
        <p14:creationId xmlns="" xmlns:p14="http://schemas.microsoft.com/office/powerpoint/2010/main" val="2087853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523206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8747" y="1590100"/>
            <a:ext cx="784479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Rückseite </a:t>
            </a:r>
            <a:r>
              <a:rPr lang="de-DE" sz="2000" dirty="0">
                <a:latin typeface="Franklin Gothic Book" panose="020B0503020102020204" pitchFamily="34" charset="0"/>
                <a:ea typeface="Helvetica"/>
                <a:cs typeface="Helvetica"/>
              </a:rPr>
              <a:t>der 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Oberschenkel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3 Muskeln: Biceps femoris, Semitendinosus, Semimembranosus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1 gemeinsamer Ursprung (außer kurzer Biceps-Kopf) aber 3 unterschiedliche Ansätze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Ursprung: Sitzbeinhöcker (und Oberschenkelknochen)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Ansatz: Unterschenkel unterhalb des Knies (Wade + Schienbein)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Funktion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lvl="1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Beugt das Knie (alle) 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Streckt die Hüfte (alle außer kurzer Biceps-Kopf)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Verspannungen können starken Zug auf das Becken ausüben, die Aufrichtung des Beckens beeinflussen und Rückenschmerzen verursachen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Ischiocrurale Muskulatur (Hamstrings)</a:t>
            </a:r>
          </a:p>
        </p:txBody>
      </p:sp>
      <p:pic>
        <p:nvPicPr>
          <p:cNvPr id="14" name="Grafik 13" descr="Ischiocrurale Muskulatur.png"/>
          <p:cNvPicPr>
            <a:picLocks noChangeAspect="1"/>
          </p:cNvPicPr>
          <p:nvPr/>
        </p:nvPicPr>
        <p:blipFill>
          <a:blip r:embed="rId3" cstate="print"/>
          <a:srcRect t="2269" b="4956"/>
          <a:stretch>
            <a:fillRect/>
          </a:stretch>
        </p:blipFill>
        <p:spPr>
          <a:xfrm>
            <a:off x="8578408" y="1506828"/>
            <a:ext cx="3252982" cy="4739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951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523206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8747" y="1693132"/>
            <a:ext cx="7909185" cy="397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Tiefe äußere Hüftmuskulatur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Verbindet Innenseite des Kreuzbeins (Ursprung) mit der Spitze des Oberschenkelknochens (Ansatz)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Funktion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 lvl="1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Außenrotation des Oberschenkels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Unterstützt die Abduktion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SzPct val="100000"/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Kippt Becken bei fixiertem Oberschenkel nach hinten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Läuft über den Ischiasnerv 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 „</a:t>
            </a:r>
            <a:r>
              <a:rPr lang="de-DE" sz="2000" dirty="0" err="1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Piriformissyndrom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“ durch Druck auf Nerv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wenn Muskel verhärtet, verspannt oder entzündet ist</a:t>
            </a: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Wird oft mit einem Bandscheibenvorfall verwechselt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Piriformis (birnenförmiger Muskel)</a:t>
            </a:r>
          </a:p>
        </p:txBody>
      </p:sp>
      <p:pic>
        <p:nvPicPr>
          <p:cNvPr id="7" name="Inhaltsplatzhalter 6" descr="piriform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858"/>
          <a:stretch>
            <a:fillRect/>
          </a:stretch>
        </p:blipFill>
        <p:spPr>
          <a:xfrm>
            <a:off x="8416613" y="1558344"/>
            <a:ext cx="3615717" cy="2899054"/>
          </a:xfrm>
        </p:spPr>
      </p:pic>
      <p:pic>
        <p:nvPicPr>
          <p:cNvPr id="8" name="Grafik 7" descr="Piriformis-Syndrom.png"/>
          <p:cNvPicPr>
            <a:picLocks noChangeAspect="1"/>
          </p:cNvPicPr>
          <p:nvPr/>
        </p:nvPicPr>
        <p:blipFill>
          <a:blip r:embed="rId4" cstate="print"/>
          <a:srcRect t="17414"/>
          <a:stretch>
            <a:fillRect/>
          </a:stretch>
        </p:blipFill>
        <p:spPr>
          <a:xfrm>
            <a:off x="7912969" y="4365939"/>
            <a:ext cx="3079155" cy="2015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951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83217" y="1773396"/>
            <a:ext cx="933411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 4 Schichten der Rückenmuskulatur (Ray Long)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 Oberflächliche Rückenmuskeln = sekundäre Rückenmuskulatur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 Tiefe Rückenmuskulatur = autochthone Rückenmuskulatur </a:t>
            </a:r>
            <a:endParaRPr lang="de-DE" sz="2000" dirty="0" smtClean="0">
              <a:solidFill>
                <a:srgbClr val="B8015B"/>
              </a:solidFill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2000" dirty="0">
              <a:latin typeface="Franklin Gothic Book" panose="020B0503020102020204" pitchFamily="34" charset="0"/>
            </a:endParaRPr>
          </a:p>
          <a:p>
            <a:pPr marL="285750" indent="-285750">
              <a:spcBef>
                <a:spcPts val="900"/>
              </a:spcBef>
              <a:buClr>
                <a:srgbClr val="CDA17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Funktion: </a:t>
            </a:r>
            <a:r>
              <a:rPr lang="de-DE" sz="2000" dirty="0">
                <a:latin typeface="Franklin Gothic Book" panose="020B0503020102020204" pitchFamily="34" charset="0"/>
              </a:rPr>
              <a:t>Stabilisierung, Schutz und gewährleistet </a:t>
            </a:r>
            <a:r>
              <a:rPr lang="de-DE" sz="2000" dirty="0" smtClean="0">
                <a:latin typeface="Franklin Gothic Book" panose="020B0503020102020204" pitchFamily="34" charset="0"/>
              </a:rPr>
              <a:t>Beweglichkeit</a:t>
            </a:r>
            <a:endParaRPr lang="de-DE" sz="2000" dirty="0">
              <a:latin typeface="Franklin Gothic Book" panose="020B0503020102020204" pitchFamily="34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Rückenmuskeln</a:t>
            </a:r>
          </a:p>
        </p:txBody>
      </p:sp>
      <p:pic>
        <p:nvPicPr>
          <p:cNvPr id="10" name="Inhaltsplatzhalter 9" descr="Rückenmuskulatu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4927"/>
          <a:stretch>
            <a:fillRect/>
          </a:stretch>
        </p:blipFill>
        <p:spPr>
          <a:xfrm>
            <a:off x="7950158" y="1533960"/>
            <a:ext cx="3795374" cy="4660778"/>
          </a:xfrm>
        </p:spPr>
      </p:pic>
    </p:spTree>
    <p:extLst>
      <p:ext uri="{BB962C8B-B14F-4D97-AF65-F5344CB8AC3E}">
        <p14:creationId xmlns="" xmlns:p14="http://schemas.microsoft.com/office/powerpoint/2010/main" val="4117587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17896" y="1501909"/>
            <a:ext cx="10326862" cy="459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1000" dirty="0" smtClean="0">
              <a:solidFill>
                <a:srgbClr val="B8015B"/>
              </a:solidFill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Erste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Schicht (sekundär, oberflächlichste Schicht)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Latissimus dorsi, Trapezius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1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Zweite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Schicht (sekundär, mittlere Schicht)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Rhomboidei, Levator scapulae, Serratus posterior superior + inferior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1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D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ritte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Schicht (autochthon, oberflächlich-lateraler Trakt)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Iliocostalis, Longissimus (Erector spinae)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1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V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ierte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 Schicht (autochthon, tiefer medialer Trakt )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</a:rPr>
              <a:t>Spinalis (Erector spinae)</a:t>
            </a:r>
            <a:endParaRPr lang="de-DE" sz="2000" dirty="0">
              <a:latin typeface="Franklin Gothic Book" panose="020B0503020102020204" pitchFamily="34" charset="0"/>
              <a:ea typeface="Helvetica"/>
              <a:cs typeface="Helvetica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Schichten der Rückenmuskulatur</a:t>
            </a:r>
          </a:p>
        </p:txBody>
      </p:sp>
      <p:pic>
        <p:nvPicPr>
          <p:cNvPr id="9" name="Inhaltsplatzhalter 9" descr="Rückenmuskulatur.png"/>
          <p:cNvPicPr>
            <a:picLocks noChangeAspect="1"/>
          </p:cNvPicPr>
          <p:nvPr/>
        </p:nvPicPr>
        <p:blipFill>
          <a:blip r:embed="rId8" cstate="print"/>
          <a:srcRect b="14927"/>
          <a:stretch>
            <a:fillRect/>
          </a:stretch>
        </p:blipFill>
        <p:spPr bwMode="auto">
          <a:xfrm>
            <a:off x="7950158" y="1533960"/>
            <a:ext cx="3795374" cy="46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4929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756" y="1545464"/>
            <a:ext cx="10109758" cy="4655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Erste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</a:rPr>
              <a:t> Schicht (sekundär, oberflächlichste Schicht)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b="1" dirty="0" smtClean="0">
                <a:latin typeface="Franklin Gothic Book" panose="020B0503020102020204" pitchFamily="34" charset="0"/>
                <a:ea typeface="Helvetica"/>
                <a:cs typeface="Helvetica"/>
              </a:rPr>
              <a:t> Latissimus dorsi: 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</a:rPr>
              <a:t>Verbindet  Ursprung an </a:t>
            </a:r>
            <a:r>
              <a:rPr lang="de-DE" sz="1200" dirty="0" smtClean="0">
                <a:sym typeface="Helvetica"/>
              </a:rPr>
              <a:t>Beckenkamm, Wirbelsäule, Brustkorb und Schulterblatt mit  Ansatz am Oberarm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Wirkt auf    </a:t>
            </a:r>
            <a:r>
              <a:rPr lang="de-DE" sz="1200" b="1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Arme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(Adduktion, Retroversion, Innenrotation), 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b="1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	Rumpf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(zieht den Oberkörper an die Arme)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b="1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	Atmung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(</a:t>
            </a:r>
            <a:r>
              <a:rPr lang="de-DE" sz="1200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expirator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. Hilfsmuskel, „Hustenmuskel“)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400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b="1" dirty="0" smtClean="0">
                <a:latin typeface="Franklin Gothic Book" panose="020B0503020102020204" pitchFamily="34" charset="0"/>
                <a:ea typeface="Helvetica"/>
                <a:cs typeface="Helvetica"/>
              </a:rPr>
              <a:t> Trapezius (Trapez-/Kapuzenmuskel): 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</a:rPr>
              <a:t> Zieht vom Ursprung an HWS + BWS je zu Ansatz an Schlüsselbein + Schulterblatt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3 Teile: absteigende, querverlaufende, aufsteigende Fasern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Funktion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Fixiert Schulterblatt am Rumpf (alle Teile)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Hebt Schulterblatt und rotiert es nach außen (absteigend)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Retraktion (quer)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Senkt Schulterblatt und rotiert es nach außen (aufsteigend)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</a:rPr>
              <a:t> Anfällig für Verspannungen</a:t>
            </a:r>
            <a:endParaRPr lang="de-DE" sz="1200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Oberflächliche Rückenmuskulatur</a:t>
            </a:r>
          </a:p>
        </p:txBody>
      </p:sp>
      <p:pic>
        <p:nvPicPr>
          <p:cNvPr id="10" name="Inhaltsplatzhalter 9" descr="latissimus dors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840" b="19126"/>
          <a:stretch>
            <a:fillRect/>
          </a:stretch>
        </p:blipFill>
        <p:spPr>
          <a:xfrm>
            <a:off x="8749022" y="1506830"/>
            <a:ext cx="3073785" cy="3361384"/>
          </a:xfrm>
        </p:spPr>
      </p:pic>
      <p:pic>
        <p:nvPicPr>
          <p:cNvPr id="11" name="Grafik 10" descr="Trapezius.png"/>
          <p:cNvPicPr>
            <a:picLocks noChangeAspect="1"/>
          </p:cNvPicPr>
          <p:nvPr/>
        </p:nvPicPr>
        <p:blipFill>
          <a:blip r:embed="rId4" cstate="print"/>
          <a:srcRect t="14084"/>
          <a:stretch>
            <a:fillRect/>
          </a:stretch>
        </p:blipFill>
        <p:spPr>
          <a:xfrm>
            <a:off x="6119867" y="2975020"/>
            <a:ext cx="2195593" cy="3181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01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756" y="1545464"/>
            <a:ext cx="10109758" cy="470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Zweite 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</a:rPr>
              <a:t>Schicht (sekundär, mittlere Schicht)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</a:rPr>
              <a:t> Rhomboidei (Rautenmuskeln): 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</a:rPr>
              <a:t>Besteht aus 2 Muskeln (Rhomboideus major und minor)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cs typeface="Helvetica"/>
                <a:sym typeface="Helvetica"/>
              </a:rPr>
              <a:t> Verbindet Teile von HWS und BWS (Ursprung) mit dem 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cs typeface="Helvetica"/>
                <a:sym typeface="Helvetica"/>
              </a:rPr>
              <a:t>    Innenrand des Schulterblatts (Ansatz)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cs typeface="Helvetica"/>
                <a:sym typeface="Helvetica"/>
              </a:rPr>
              <a:t> Verläuft leicht schräg abwärts</a:t>
            </a:r>
            <a:endParaRPr lang="de-DE" sz="1600" dirty="0" smtClean="0"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Funktion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Retraktion der Schulterblätter (Kobra)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Weitung des Brustkorbs</a:t>
            </a:r>
            <a:endParaRPr lang="de-DE" sz="16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16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</a:rPr>
              <a:t>Levator scapulae (Schulterblattheber)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1600" dirty="0" smtClean="0"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</a:rPr>
              <a:t>Serratus posterior superior + inferior (hinterer oberer + unterer Sägemuskel)</a:t>
            </a:r>
          </a:p>
          <a:p>
            <a:pPr marL="285750" indent="-285750">
              <a:buClr>
                <a:srgbClr val="CDA17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1600" dirty="0" smtClean="0">
              <a:latin typeface="Franklin Gothic Book" panose="020B0503020102020204" pitchFamily="34" charset="0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800" dirty="0" smtClean="0">
              <a:latin typeface="Franklin Gothic Book" panose="020B0503020102020204" pitchFamily="34" charset="0"/>
              <a:ea typeface="Helvetica"/>
              <a:cs typeface="Helvetica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Oberflächliche Rückenmuskulatur</a:t>
            </a:r>
          </a:p>
        </p:txBody>
      </p:sp>
      <p:pic>
        <p:nvPicPr>
          <p:cNvPr id="8" name="Inhaltsplatzhalter 7" descr="Rhomboid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127"/>
          <a:stretch>
            <a:fillRect/>
          </a:stretch>
        </p:blipFill>
        <p:spPr>
          <a:xfrm>
            <a:off x="8242479" y="1661373"/>
            <a:ext cx="3505072" cy="4335286"/>
          </a:xfrm>
        </p:spPr>
      </p:pic>
    </p:spTree>
    <p:extLst>
      <p:ext uri="{BB962C8B-B14F-4D97-AF65-F5344CB8AC3E}">
        <p14:creationId xmlns="" xmlns:p14="http://schemas.microsoft.com/office/powerpoint/2010/main" val="31230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feld 4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3316" name="Textfeld 6"/>
          <p:cNvSpPr txBox="1">
            <a:spLocks noChangeArrowheads="1"/>
          </p:cNvSpPr>
          <p:nvPr/>
        </p:nvSpPr>
        <p:spPr bwMode="auto">
          <a:xfrm>
            <a:off x="760673" y="217552"/>
            <a:ext cx="963155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rgbClr val="CDA171"/>
                </a:solidFill>
                <a:latin typeface="Franklin Gothic Book" panose="020B0503020102020204" pitchFamily="34" charset="0"/>
              </a:rPr>
              <a:t>Warum sind gute Anatomiekenntnisse </a:t>
            </a:r>
            <a:endParaRPr lang="de-DE" altLang="de-DE" sz="4000" dirty="0" smtClean="0">
              <a:solidFill>
                <a:srgbClr val="CDA171"/>
              </a:solidFill>
              <a:latin typeface="Franklin Gothic Book" panose="020B05030201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0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als </a:t>
            </a:r>
            <a:r>
              <a:rPr lang="de-DE" altLang="de-DE" sz="4000" dirty="0">
                <a:solidFill>
                  <a:srgbClr val="CDA171"/>
                </a:solidFill>
                <a:latin typeface="Franklin Gothic Book" panose="020B0503020102020204" pitchFamily="34" charset="0"/>
              </a:rPr>
              <a:t>Yogalehrer wichtig</a:t>
            </a:r>
            <a:r>
              <a:rPr lang="de-DE" altLang="de-DE" sz="40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2000" dirty="0" smtClean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Diagramm 5"/>
          <p:cNvGraphicFramePr/>
          <p:nvPr/>
        </p:nvGraphicFramePr>
        <p:xfrm>
          <a:off x="1173969" y="1705984"/>
          <a:ext cx="9711746" cy="449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69419" y="1509045"/>
            <a:ext cx="9334112" cy="460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Dritte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</a:rPr>
              <a:t> Schicht (autochthon, oberflächlich-lateraler Trakt)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 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</a:rPr>
              <a:t>Iliocostalis, Longissimus (Erector spinae)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Vierte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</a:rPr>
              <a:t> Schicht (autochthon, tiefer medialer Trakt)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 </a:t>
            </a:r>
            <a:r>
              <a:rPr lang="de-DE" sz="1200" dirty="0" smtClean="0">
                <a:latin typeface="Franklin Gothic Book" panose="020B0503020102020204" pitchFamily="34" charset="0"/>
                <a:ea typeface="Helvetica"/>
                <a:cs typeface="Helvetica"/>
              </a:rPr>
              <a:t>Spinalis (Erector spinae)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400" dirty="0" smtClean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</a:rPr>
              <a:t> Erector spinae: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</a:rPr>
              <a:t> 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Komplex aus mehreren Muskeln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de-DE" sz="1600" u="sng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Iliocostalis: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Verbindet Kreuzbein und Rippen mit Rippen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de-DE" sz="1600" u="sng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Longissimus: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Verbindet Querfortsätze benachbarter Wirbel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de-DE" sz="1600" u="sng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Spinalis: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Verbindet die Dornfortsätze benachbarter Wirbel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Funktionen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	 Stabilisieren und bewegen Wirbelsäule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	 Streckung der Wirbelsäule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	 Rotation und Seitneigung</a:t>
            </a:r>
            <a:endParaRPr lang="de-DE" sz="1600" dirty="0">
              <a:latin typeface="Franklin Gothic Book" panose="020B0503020102020204" pitchFamily="34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Tiefe Rückenmuskulatur/Erector spinae</a:t>
            </a:r>
          </a:p>
        </p:txBody>
      </p:sp>
      <p:pic>
        <p:nvPicPr>
          <p:cNvPr id="10" name="Inhaltsplatzhalter 9" descr="erector spina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472" b="11135"/>
          <a:stretch>
            <a:fillRect/>
          </a:stretch>
        </p:blipFill>
        <p:spPr>
          <a:xfrm>
            <a:off x="8165208" y="1533093"/>
            <a:ext cx="2910269" cy="4545736"/>
          </a:xfrm>
        </p:spPr>
      </p:pic>
    </p:spTree>
    <p:extLst>
      <p:ext uri="{BB962C8B-B14F-4D97-AF65-F5344CB8AC3E}">
        <p14:creationId xmlns="" xmlns:p14="http://schemas.microsoft.com/office/powerpoint/2010/main" val="500091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246692" y="2136193"/>
            <a:ext cx="9334112" cy="30854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</a:rPr>
              <a:t> 4 Schichten der Bauchmuskulatur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 Rectus abdominis (gerader Bauchmuskel)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 </a:t>
            </a: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Obliquus externus abdominis (Externus; äußerer schräger)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 Obliquus internus abdominis (Internus; innerer schräger)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 Transversus abdominis (querverlaufender)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Antagonisten zur Rückenmuskulatur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16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Bauchmuskulatur</a:t>
            </a:r>
          </a:p>
        </p:txBody>
      </p:sp>
      <p:pic>
        <p:nvPicPr>
          <p:cNvPr id="10" name="Grafik 9" descr="Bauchmuskulat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013" y="2077977"/>
            <a:ext cx="7490987" cy="4088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246692" y="1582402"/>
            <a:ext cx="9334112" cy="41472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</a:rPr>
              <a:t>Rectus:  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</a:rPr>
              <a:t> Gerade Bauchwandmuskulatur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2 </a:t>
            </a: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parallel </a:t>
            </a:r>
            <a:r>
              <a:rPr lang="de-DE" sz="1600" b="1" dirty="0" smtClean="0">
                <a:latin typeface="Franklin Gothic Book" panose="020B0503020102020204" pitchFamily="34" charset="0"/>
              </a:rPr>
              <a:t>verlaufende </a:t>
            </a:r>
            <a:r>
              <a:rPr lang="de-DE" sz="1600" dirty="0" smtClean="0">
                <a:latin typeface="Franklin Gothic Book" panose="020B0503020102020204" pitchFamily="34" charset="0"/>
              </a:rPr>
              <a:t>Muskelstränge mit horizontalen Zwischensehnen</a:t>
            </a:r>
            <a:endParaRPr lang="de-DE" sz="1600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Verbindet Becken mit Brustbein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Ursprung: </a:t>
            </a:r>
            <a:r>
              <a:rPr lang="de-DE" sz="1600" dirty="0" smtClean="0">
                <a:sym typeface="Helvetica"/>
              </a:rPr>
              <a:t>Beckensymphyse und Schambeinkamm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Ansatz: Schwertfortsatz und Knorpel der 5.-7. Rippe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Funktionen: 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Rumpf beugen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Bauchpresse (Entgiftung und Ausscheidung,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Stütze und Schutz für LWS, Ausatmung)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 Rectus Diastase nach Schwangerschaft</a:t>
            </a:r>
          </a:p>
          <a:p>
            <a:pPr>
              <a:spcBef>
                <a:spcPts val="900"/>
              </a:spcBef>
              <a:buClr>
                <a:srgbClr val="262626"/>
              </a:buClr>
              <a:buFont typeface="Garamond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500" dirty="0">
              <a:latin typeface="Franklin Gothic Book" panose="020B0503020102020204" pitchFamily="34" charset="0"/>
            </a:endParaRPr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Rectus abdominis</a:t>
            </a:r>
          </a:p>
        </p:txBody>
      </p:sp>
      <p:sp>
        <p:nvSpPr>
          <p:cNvPr id="12" name="Rechteck 11"/>
          <p:cNvSpPr/>
          <p:nvPr/>
        </p:nvSpPr>
        <p:spPr>
          <a:xfrm>
            <a:off x="8590209" y="4082603"/>
            <a:ext cx="1970468" cy="2593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13"/>
          <p:cNvCxnSpPr>
            <a:stCxn id="12" idx="0"/>
            <a:endCxn id="12" idx="2"/>
          </p:cNvCxnSpPr>
          <p:nvPr/>
        </p:nvCxnSpPr>
        <p:spPr>
          <a:xfrm>
            <a:off x="9575443" y="4082603"/>
            <a:ext cx="0" cy="25935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9366607" y="4101323"/>
            <a:ext cx="30315" cy="25935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9800823" y="4082603"/>
            <a:ext cx="25757" cy="25886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nhaltsplatzhalter 12" descr="rectus abdomin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728"/>
          <a:stretch>
            <a:fillRect/>
          </a:stretch>
        </p:blipFill>
        <p:spPr>
          <a:xfrm>
            <a:off x="8177691" y="1434977"/>
            <a:ext cx="2820867" cy="2604092"/>
          </a:xfrm>
        </p:spPr>
      </p:pic>
    </p:spTree>
    <p:extLst>
      <p:ext uri="{BB962C8B-B14F-4D97-AF65-F5344CB8AC3E}">
        <p14:creationId xmlns="" xmlns:p14="http://schemas.microsoft.com/office/powerpoint/2010/main" val="837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1991" y="1582402"/>
            <a:ext cx="9334112" cy="34240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262626"/>
              </a:buClr>
              <a:buFont typeface="Garamond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</a:rPr>
              <a:t>Externus: </a:t>
            </a:r>
            <a:endParaRPr lang="de-DE" sz="1600" b="1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O</a:t>
            </a:r>
            <a:r>
              <a:rPr lang="de-DE" sz="1600" dirty="0" smtClean="0">
                <a:latin typeface="Franklin Gothic Book" panose="020B0503020102020204" pitchFamily="34" charset="0"/>
              </a:rPr>
              <a:t>berste Schicht der seitl. Bauchwandmuskulatur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Verläuft </a:t>
            </a: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schräg abwärts 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von der Vorderseite 5.-12. Rippe (Ursprung) zu 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  Linea alba, Leistenband, Beckenkamm (Ansatz)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Verlauf: „Hands in </a:t>
            </a:r>
            <a:r>
              <a:rPr lang="de-DE" sz="1600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Pock</a:t>
            </a:r>
            <a:r>
              <a:rPr lang="de-DE" sz="1600" b="1" u="sng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E</a:t>
            </a:r>
            <a:r>
              <a:rPr lang="de-DE" sz="1600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ts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“ („Hände in Hosentasche“)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Funktionen: 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Beidseitige Aktivierung: Rumpf beugen + Bauchpresse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Einseitige Aktivierung: Seitneigung zur gleich Seite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Einseitige Aktivierung: Rotation zur Gegenseite</a:t>
            </a:r>
          </a:p>
          <a:p>
            <a:pPr>
              <a:spcBef>
                <a:spcPts val="900"/>
              </a:spcBef>
              <a:buClr>
                <a:srgbClr val="262626"/>
              </a:buClr>
              <a:buFont typeface="Garamond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500" dirty="0">
              <a:latin typeface="Franklin Gothic Book" panose="020B0503020102020204" pitchFamily="34" charset="0"/>
            </a:endParaRPr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Obliquus externus abdominis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8590209" y="4082599"/>
            <a:ext cx="1970468" cy="2612268"/>
            <a:chOff x="8590209" y="4082599"/>
            <a:chExt cx="1970468" cy="2612268"/>
          </a:xfrm>
        </p:grpSpPr>
        <p:sp>
          <p:nvSpPr>
            <p:cNvPr id="12" name="Rechteck 11"/>
            <p:cNvSpPr/>
            <p:nvPr/>
          </p:nvSpPr>
          <p:spPr>
            <a:xfrm>
              <a:off x="8590209" y="4082603"/>
              <a:ext cx="1970468" cy="25935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/>
            <p:cNvCxnSpPr>
              <a:stCxn id="12" idx="0"/>
              <a:endCxn id="12" idx="2"/>
            </p:cNvCxnSpPr>
            <p:nvPr/>
          </p:nvCxnSpPr>
          <p:spPr>
            <a:xfrm>
              <a:off x="9575443" y="4082603"/>
              <a:ext cx="0" cy="2593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8621002" y="4094876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>
              <a:off x="9567224" y="408259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>
              <a:off x="9593282" y="4847347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H="1">
              <a:off x="9581882" y="556122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8603087" y="4854363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8607972" y="556122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flipV="1">
              <a:off x="9366607" y="4101323"/>
              <a:ext cx="30315" cy="25935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Gerade Verbindung mit Pfeil 28"/>
          <p:cNvCxnSpPr/>
          <p:nvPr/>
        </p:nvCxnSpPr>
        <p:spPr>
          <a:xfrm flipV="1">
            <a:off x="9800823" y="4082603"/>
            <a:ext cx="25757" cy="25886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obliquus externus.png"/>
          <p:cNvPicPr>
            <a:picLocks noChangeAspect="1"/>
          </p:cNvPicPr>
          <p:nvPr/>
        </p:nvPicPr>
        <p:blipFill>
          <a:blip r:embed="rId3" cstate="print"/>
          <a:srcRect l="13729" t="16901" r="10850"/>
          <a:stretch>
            <a:fillRect/>
          </a:stretch>
        </p:blipFill>
        <p:spPr>
          <a:xfrm>
            <a:off x="8135271" y="1342141"/>
            <a:ext cx="3069349" cy="299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1991" y="1582402"/>
            <a:ext cx="7738212" cy="34240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262626"/>
              </a:buClr>
              <a:buFont typeface="Garamond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</a:rPr>
              <a:t>Internus: </a:t>
            </a:r>
            <a:endParaRPr lang="de-DE" sz="1600" b="1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M</a:t>
            </a:r>
            <a:r>
              <a:rPr lang="de-DE" sz="1600" dirty="0" smtClean="0">
                <a:latin typeface="Franklin Gothic Book" panose="020B0503020102020204" pitchFamily="34" charset="0"/>
              </a:rPr>
              <a:t>ittlere Schicht der seitl. Bauchwandmuskulatur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Verläuft von Beckenkamm, </a:t>
            </a:r>
            <a:r>
              <a:rPr lang="de-DE" sz="1600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thorakolumb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. Faszien, Leistenband (Ursprung)  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  diagonal schräg aufwärts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zu  Linea alba und  untere Rippen (Ansatz)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Verlauf: „Hands on </a:t>
            </a:r>
            <a:r>
              <a:rPr lang="de-DE" sz="1600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clav</a:t>
            </a:r>
            <a:r>
              <a:rPr lang="de-DE" sz="1600" b="1" u="sng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I</a:t>
            </a:r>
            <a:r>
              <a:rPr lang="de-DE" sz="1600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cles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“ („Hände auf Schlüsselbeine“)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Funktionen: 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Beidseitige Aktivierung: Rumpf beugen + Bauchpresse 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Einseitige Aktivierung: Seitneigung zur gleich Seite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Einseitige Aktivierung: Rotation zur gleichen Seite</a:t>
            </a:r>
          </a:p>
          <a:p>
            <a:pPr>
              <a:spcBef>
                <a:spcPts val="900"/>
              </a:spcBef>
              <a:buClr>
                <a:srgbClr val="262626"/>
              </a:buClr>
              <a:buFont typeface="Garamond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500" dirty="0">
              <a:latin typeface="Franklin Gothic Book" panose="020B0503020102020204" pitchFamily="34" charset="0"/>
            </a:endParaRPr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Obliquus internus abdominis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8590208" y="4082599"/>
            <a:ext cx="1970469" cy="2653053"/>
            <a:chOff x="8590208" y="4082599"/>
            <a:chExt cx="1970469" cy="2653053"/>
          </a:xfrm>
        </p:grpSpPr>
        <p:sp>
          <p:nvSpPr>
            <p:cNvPr id="12" name="Rechteck 11"/>
            <p:cNvSpPr/>
            <p:nvPr/>
          </p:nvSpPr>
          <p:spPr>
            <a:xfrm>
              <a:off x="8590209" y="4082603"/>
              <a:ext cx="1970468" cy="25935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/>
            <p:cNvCxnSpPr>
              <a:stCxn id="12" idx="0"/>
              <a:endCxn id="12" idx="2"/>
            </p:cNvCxnSpPr>
            <p:nvPr/>
          </p:nvCxnSpPr>
          <p:spPr>
            <a:xfrm>
              <a:off x="9575443" y="4082603"/>
              <a:ext cx="0" cy="2593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H="1" flipV="1">
              <a:off x="9572113" y="5031350"/>
              <a:ext cx="988563" cy="89739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 flipV="1">
              <a:off x="9570450" y="5793947"/>
              <a:ext cx="988563" cy="89739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V="1">
              <a:off x="8611843" y="5838262"/>
              <a:ext cx="988563" cy="89739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V="1">
              <a:off x="8590208" y="5038734"/>
              <a:ext cx="988563" cy="89739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8621002" y="4094876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>
              <a:off x="9567224" y="408259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>
              <a:off x="9593282" y="4847347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H="1">
              <a:off x="9581882" y="556122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8603087" y="4854363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8607972" y="556122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flipV="1">
              <a:off x="9366607" y="4101323"/>
              <a:ext cx="30315" cy="25935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Gerade Verbindung mit Pfeil 32"/>
          <p:cNvCxnSpPr/>
          <p:nvPr/>
        </p:nvCxnSpPr>
        <p:spPr>
          <a:xfrm flipV="1">
            <a:off x="9800823" y="4082603"/>
            <a:ext cx="25757" cy="25886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nhaltsplatzhalter 25" descr="internus abdomin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7240"/>
          <a:stretch>
            <a:fillRect/>
          </a:stretch>
        </p:blipFill>
        <p:spPr>
          <a:xfrm>
            <a:off x="8137126" y="1341519"/>
            <a:ext cx="3028858" cy="2813461"/>
          </a:xfrm>
        </p:spPr>
      </p:pic>
    </p:spTree>
    <p:extLst>
      <p:ext uri="{BB962C8B-B14F-4D97-AF65-F5344CB8AC3E}">
        <p14:creationId xmlns="" xmlns:p14="http://schemas.microsoft.com/office/powerpoint/2010/main" val="837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1991" y="1582402"/>
            <a:ext cx="9334112" cy="34240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262626"/>
              </a:buClr>
              <a:buFont typeface="Garamond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</a:rPr>
              <a:t>Transversus: </a:t>
            </a:r>
            <a:endParaRPr lang="de-DE" sz="1600" b="1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cs typeface="Helvetica"/>
                <a:sym typeface="Helvetica"/>
              </a:rPr>
              <a:t>T</a:t>
            </a:r>
            <a:r>
              <a:rPr lang="de-DE" sz="1600" dirty="0" smtClean="0">
                <a:latin typeface="Franklin Gothic Book" panose="020B0503020102020204" pitchFamily="34" charset="0"/>
              </a:rPr>
              <a:t>iefste Schicht der seitl. Bauchwandmuskulatur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de-DE" sz="1600" dirty="0" smtClean="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lang="de-DE" sz="1600" dirty="0" smtClean="0">
                <a:sym typeface="Helvetica"/>
              </a:rPr>
              <a:t>ahezu </a:t>
            </a:r>
            <a:r>
              <a:rPr lang="de-DE" sz="1600" b="1" dirty="0" smtClean="0">
                <a:sym typeface="Helvetica"/>
              </a:rPr>
              <a:t>horizontaler</a:t>
            </a:r>
            <a:r>
              <a:rPr lang="de-DE" sz="1600" dirty="0" smtClean="0">
                <a:sym typeface="Helvetica"/>
              </a:rPr>
              <a:t> Faserverlauf </a:t>
            </a:r>
            <a:endParaRPr lang="de-DE" sz="1600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ym typeface="Helvetica"/>
              </a:rPr>
              <a:t> Wie ein Korsett um den Rumpf: 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Ursprung: </a:t>
            </a:r>
            <a:r>
              <a:rPr lang="de-DE" sz="1600" dirty="0" smtClean="0">
                <a:sym typeface="Helvetica"/>
              </a:rPr>
              <a:t>Darmbeinkamm, </a:t>
            </a:r>
            <a:r>
              <a:rPr lang="de-DE" sz="1600" dirty="0" err="1" smtClean="0">
                <a:sym typeface="Helvetica"/>
              </a:rPr>
              <a:t>thorakolumb</a:t>
            </a:r>
            <a:r>
              <a:rPr lang="de-DE" sz="1600" dirty="0" smtClean="0">
                <a:sym typeface="Helvetica"/>
              </a:rPr>
              <a:t>. Faszie, untere Rippenknorpel</a:t>
            </a: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ym typeface="Helvetica"/>
              </a:rPr>
              <a:t> Ansatz: Schambein und Linea Alba</a:t>
            </a:r>
            <a:endParaRPr lang="de-DE" sz="1600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Funktionen: 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Bauchpresse + Massage der Organe</a:t>
            </a:r>
          </a:p>
          <a:p>
            <a:pPr lvl="1">
              <a:spcBef>
                <a:spcPts val="900"/>
              </a:spcBef>
              <a:buClr>
                <a:srgbClr val="CDA171"/>
              </a:buClr>
              <a:buFont typeface="Wingdings"/>
              <a:buChar char="à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de-DE" sz="1600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Uddiyana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 </a:t>
            </a:r>
            <a:r>
              <a:rPr lang="de-DE" sz="1600" dirty="0" err="1" smtClean="0">
                <a:latin typeface="Franklin Gothic Book" panose="020B0503020102020204" pitchFamily="34" charset="0"/>
                <a:ea typeface="Helvetica"/>
                <a:cs typeface="Helvetica"/>
                <a:sym typeface="Helvetica"/>
              </a:rPr>
              <a:t>Bandha</a:t>
            </a:r>
            <a:endParaRPr lang="de-DE" sz="1600" dirty="0" smtClean="0">
              <a:latin typeface="Franklin Gothic Book" panose="020B0503020102020204" pitchFamily="34" charset="0"/>
              <a:ea typeface="Helvetica"/>
              <a:cs typeface="Helvetica"/>
              <a:sym typeface="Helvetica"/>
            </a:endParaRPr>
          </a:p>
          <a:p>
            <a:pPr>
              <a:spcBef>
                <a:spcPts val="900"/>
              </a:spcBef>
              <a:buClr>
                <a:srgbClr val="262626"/>
              </a:buClr>
              <a:buFont typeface="Garamond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de-DE" sz="500" dirty="0">
              <a:latin typeface="Franklin Gothic Book" panose="020B0503020102020204" pitchFamily="34" charset="0"/>
            </a:endParaRPr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Transversus abdominis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8590208" y="4082599"/>
            <a:ext cx="1983347" cy="2653053"/>
            <a:chOff x="8590208" y="4082599"/>
            <a:chExt cx="1983347" cy="2653053"/>
          </a:xfrm>
        </p:grpSpPr>
        <p:sp>
          <p:nvSpPr>
            <p:cNvPr id="12" name="Rechteck 11"/>
            <p:cNvSpPr/>
            <p:nvPr/>
          </p:nvSpPr>
          <p:spPr>
            <a:xfrm>
              <a:off x="8590209" y="4082603"/>
              <a:ext cx="1970468" cy="25935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/>
            <p:cNvCxnSpPr>
              <a:stCxn id="12" idx="0"/>
              <a:endCxn id="12" idx="2"/>
            </p:cNvCxnSpPr>
            <p:nvPr/>
          </p:nvCxnSpPr>
          <p:spPr>
            <a:xfrm>
              <a:off x="9575443" y="4082603"/>
              <a:ext cx="0" cy="25935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8590208" y="4507606"/>
              <a:ext cx="987432" cy="12879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8598691" y="5355465"/>
              <a:ext cx="989129" cy="2146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8608871" y="6321380"/>
              <a:ext cx="989129" cy="2147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flipH="1">
              <a:off x="9586123" y="4518338"/>
              <a:ext cx="987432" cy="12879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 flipH="1">
              <a:off x="9574247" y="5353318"/>
              <a:ext cx="987432" cy="12879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>
              <a:off x="9584426" y="6293476"/>
              <a:ext cx="987432" cy="12879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flipH="1" flipV="1">
              <a:off x="9572113" y="5031350"/>
              <a:ext cx="988563" cy="89739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 flipV="1">
              <a:off x="9570450" y="5793947"/>
              <a:ext cx="988563" cy="89739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V="1">
              <a:off x="8611843" y="5838262"/>
              <a:ext cx="988563" cy="89739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V="1">
              <a:off x="8590208" y="5038734"/>
              <a:ext cx="988563" cy="897390"/>
            </a:xfrm>
            <a:prstGeom prst="straightConnector1">
              <a:avLst/>
            </a:prstGeom>
            <a:ln w="76200">
              <a:solidFill>
                <a:schemeClr val="accent2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8621002" y="4094876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>
              <a:off x="9567224" y="408259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flipH="1">
              <a:off x="9593282" y="4847347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H="1">
              <a:off x="9581882" y="556122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8603087" y="4854363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8607972" y="5561229"/>
              <a:ext cx="967395" cy="852449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flipV="1">
              <a:off x="9366607" y="4101323"/>
              <a:ext cx="30315" cy="25935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Gerade Verbindung mit Pfeil 33"/>
          <p:cNvCxnSpPr/>
          <p:nvPr/>
        </p:nvCxnSpPr>
        <p:spPr>
          <a:xfrm flipV="1">
            <a:off x="9800823" y="4082603"/>
            <a:ext cx="25757" cy="258865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nhaltsplatzhalter 31" descr="transversus abdomin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239" t="18719" r="26409" b="12074"/>
          <a:stretch>
            <a:fillRect/>
          </a:stretch>
        </p:blipFill>
        <p:spPr>
          <a:xfrm>
            <a:off x="8409904" y="1442433"/>
            <a:ext cx="2202287" cy="2627291"/>
          </a:xfrm>
        </p:spPr>
      </p:pic>
    </p:spTree>
    <p:extLst>
      <p:ext uri="{BB962C8B-B14F-4D97-AF65-F5344CB8AC3E}">
        <p14:creationId xmlns="" xmlns:p14="http://schemas.microsoft.com/office/powerpoint/2010/main" val="8378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 dirty="0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3335" y="1723614"/>
            <a:ext cx="61303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DA171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Franklin Gothic Book" panose="020B0503020102020204" pitchFamily="34" charset="0"/>
              </a:rPr>
              <a:t>Besteht aus 4 Muskeln</a:t>
            </a:r>
          </a:p>
          <a:p>
            <a:pPr marL="342900" indent="-342900">
              <a:buClr>
                <a:srgbClr val="CDA171"/>
              </a:buClr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Franklin Gothic Book" panose="020B0503020102020204" pitchFamily="34" charset="0"/>
              </a:rPr>
              <a:t>Stabilisation des Schultergelenks</a:t>
            </a:r>
          </a:p>
          <a:p>
            <a:pPr marL="342900" indent="-342900">
              <a:buClr>
                <a:srgbClr val="CDA171"/>
              </a:buClr>
              <a:buFont typeface="Wingdings"/>
              <a:buChar char="à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Sehr beweglich aber auch instabil</a:t>
            </a:r>
          </a:p>
          <a:p>
            <a:pPr marL="342900" indent="-342900">
              <a:buClr>
                <a:srgbClr val="CDA171"/>
              </a:buClr>
              <a:buFont typeface="Wingdings"/>
              <a:buChar char="à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cs typeface="Helvetica"/>
                <a:sym typeface="Wingdings" panose="05000000000000000000" pitchFamily="2" charset="2"/>
              </a:rPr>
              <a:t>Oberarmkopf wird von Muskeln in flacher Gelenkpfanne gehalten</a:t>
            </a:r>
          </a:p>
          <a:p>
            <a:pPr marL="342900" indent="-342900">
              <a:buClr>
                <a:srgbClr val="CDA171"/>
              </a:buClr>
              <a:buFont typeface="Wingdings"/>
              <a:buChar char="à"/>
            </a:pPr>
            <a:endParaRPr lang="de-DE" sz="2000" dirty="0" smtClean="0">
              <a:latin typeface="Franklin Gothic Book" panose="020B0503020102020204" pitchFamily="34" charset="0"/>
              <a:ea typeface="Helvetica"/>
              <a:cs typeface="Helvetica"/>
              <a:sym typeface="Wingdings" panose="05000000000000000000" pitchFamily="2" charset="2"/>
            </a:endParaRPr>
          </a:p>
          <a:p>
            <a:pPr marL="342900" indent="-342900">
              <a:buClr>
                <a:srgbClr val="CDA171"/>
              </a:buClr>
              <a:buFont typeface="Arial" pitchFamily="34" charset="0"/>
              <a:buChar char="•"/>
            </a:pPr>
            <a:r>
              <a:rPr lang="de-DE" sz="2000" b="1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Ursprünge: </a:t>
            </a:r>
          </a:p>
          <a:p>
            <a:pPr marL="342900" indent="-342900">
              <a:buClr>
                <a:srgbClr val="CDA171"/>
              </a:buCl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	4 unterschiedliche Punkte rund um Schulterblatt</a:t>
            </a:r>
          </a:p>
          <a:p>
            <a:pPr marL="342900" indent="-342900">
              <a:buClr>
                <a:srgbClr val="CDA171"/>
              </a:buClr>
              <a:buFont typeface="Arial" pitchFamily="34" charset="0"/>
              <a:buChar char="•"/>
            </a:pPr>
            <a:r>
              <a:rPr lang="de-DE" sz="2000" b="1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Ansätze: </a:t>
            </a:r>
          </a:p>
          <a:p>
            <a:pPr marL="342900" indent="-342900">
              <a:buClr>
                <a:srgbClr val="CDA171"/>
              </a:buClr>
            </a:pPr>
            <a:r>
              <a:rPr lang="de-DE" sz="20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	rund um kleinen und großen Oberarmhöcker und Gelenkkapsel des Schultergelenks</a:t>
            </a:r>
            <a:endParaRPr lang="de-DE" sz="2000" dirty="0" smtClean="0">
              <a:latin typeface="Franklin Gothic Book" panose="020B0503020102020204" pitchFamily="34" charset="0"/>
            </a:endParaRPr>
          </a:p>
          <a:p>
            <a:pPr marL="342900" indent="-342900">
              <a:buClr>
                <a:srgbClr val="CDA171"/>
              </a:buClr>
            </a:pPr>
            <a:endParaRPr lang="de-DE" sz="2000" dirty="0" smtClean="0">
              <a:solidFill>
                <a:srgbClr val="B8015B"/>
              </a:solidFill>
              <a:latin typeface="Franklin Gothic Book" panose="020B0503020102020204" pitchFamily="34" charset="0"/>
              <a:cs typeface="Helvetica"/>
              <a:sym typeface="Wingdings" panose="05000000000000000000" pitchFamily="2" charset="2"/>
            </a:endParaRPr>
          </a:p>
          <a:p>
            <a:pPr marL="342900" indent="-342900">
              <a:buClr>
                <a:srgbClr val="CDA171"/>
              </a:buClr>
              <a:buFont typeface="Wingdings"/>
              <a:buChar char="à"/>
            </a:pPr>
            <a:endParaRPr lang="de-DE" sz="2000" dirty="0" smtClean="0">
              <a:solidFill>
                <a:srgbClr val="B8015B"/>
              </a:solidFill>
              <a:latin typeface="Franklin Gothic Book" panose="020B0503020102020204" pitchFamily="34" charset="0"/>
              <a:cs typeface="Helvetica"/>
              <a:sym typeface="Wingdings" panose="05000000000000000000" pitchFamily="2" charset="2"/>
            </a:endParaRPr>
          </a:p>
          <a:p>
            <a:pPr marL="342900" indent="-342900">
              <a:buClr>
                <a:srgbClr val="CDA171"/>
              </a:buClr>
            </a:pPr>
            <a:endParaRPr lang="de-DE" sz="2000" dirty="0" smtClean="0">
              <a:solidFill>
                <a:srgbClr val="B8015B"/>
              </a:solidFill>
              <a:latin typeface="Franklin Gothic Book" panose="020B0503020102020204" pitchFamily="34" charset="0"/>
              <a:cs typeface="Helvetica"/>
              <a:sym typeface="Wingdings" panose="05000000000000000000" pitchFamily="2" charset="2"/>
            </a:endParaRPr>
          </a:p>
          <a:p>
            <a:pPr marL="342900" indent="-342900">
              <a:buClr>
                <a:srgbClr val="CDA171"/>
              </a:buClr>
            </a:pPr>
            <a:endParaRPr lang="de-DE" sz="2000" dirty="0" smtClean="0">
              <a:latin typeface="Franklin Gothic Book" panose="020B050302010202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Rotatorenmanschette</a:t>
            </a:r>
          </a:p>
        </p:txBody>
      </p:sp>
      <p:pic>
        <p:nvPicPr>
          <p:cNvPr id="7" name="Grafik 6" descr="Rotatorenmangetten.png"/>
          <p:cNvPicPr>
            <a:picLocks noChangeAspect="1"/>
          </p:cNvPicPr>
          <p:nvPr/>
        </p:nvPicPr>
        <p:blipFill>
          <a:blip r:embed="rId3" cstate="print"/>
          <a:srcRect r="45240"/>
          <a:stretch>
            <a:fillRect/>
          </a:stretch>
        </p:blipFill>
        <p:spPr>
          <a:xfrm>
            <a:off x="5767147" y="1552298"/>
            <a:ext cx="3763220" cy="3496219"/>
          </a:xfrm>
          <a:prstGeom prst="rect">
            <a:avLst/>
          </a:prstGeom>
        </p:spPr>
      </p:pic>
      <p:pic>
        <p:nvPicPr>
          <p:cNvPr id="10" name="Grafik 9" descr="Rotatorenmangetten.png"/>
          <p:cNvPicPr>
            <a:picLocks noChangeAspect="1"/>
          </p:cNvPicPr>
          <p:nvPr/>
        </p:nvPicPr>
        <p:blipFill>
          <a:blip r:embed="rId3" cstate="print"/>
          <a:srcRect l="58134"/>
          <a:stretch>
            <a:fillRect/>
          </a:stretch>
        </p:blipFill>
        <p:spPr>
          <a:xfrm>
            <a:off x="8680360" y="2943217"/>
            <a:ext cx="2877136" cy="3496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342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756" y="1545464"/>
            <a:ext cx="1010975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</a:rPr>
              <a:t>  Infraspinatus (Untergrätenmuskel): 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</a:rPr>
              <a:t> 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</a:rPr>
              <a:t> Entspringt 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</a:rPr>
              <a:t>unterhalb der Schulterblattgräte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latin typeface="Franklin Gothic Book" panose="020B0503020102020204" pitchFamily="34" charset="0"/>
              </a:rPr>
              <a:t> </a:t>
            </a: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</a:rPr>
              <a:t> Außenrotation</a:t>
            </a:r>
            <a:endParaRPr lang="de-DE" sz="1600" b="1" dirty="0" smtClean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</a:rPr>
              <a:t> Supraspinatus (Obergrätenmuskel): 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</a:rPr>
              <a:t> Entspringt 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</a:rPr>
              <a:t>oberhalb der Schulterblattgräte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</a:rPr>
              <a:t> Leitet Abduktion ein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Anfällig für </a:t>
            </a:r>
            <a:r>
              <a:rPr lang="de-DE" sz="1600" dirty="0" err="1" smtClean="0"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Impingementsyndrom</a:t>
            </a:r>
            <a:endParaRPr lang="de-DE" sz="1600" b="1" dirty="0" smtClean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</a:rPr>
              <a:t> Subscapularis (Unterschulterblattmuskel):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</a:rPr>
              <a:t> Entspringt 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</a:rPr>
              <a:t>an Innenseite des Schulterblatts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</a:rPr>
              <a:t> Innenrotation</a:t>
            </a:r>
            <a:endParaRPr lang="de-DE" sz="1600" b="1" dirty="0" smtClean="0">
              <a:latin typeface="Franklin Gothic Book" panose="020B0503020102020204" pitchFamily="34" charset="0"/>
              <a:ea typeface="Helvetica"/>
              <a:cs typeface="Helvetica"/>
            </a:endParaRPr>
          </a:p>
          <a:p>
            <a:pPr>
              <a:spcBef>
                <a:spcPts val="900"/>
              </a:spcBef>
              <a:buClr>
                <a:srgbClr val="CDA171"/>
              </a:buClr>
              <a:buFont typeface="Arial" pitchFamily="34" charset="0"/>
              <a:buChar char="•"/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b="1" dirty="0" smtClean="0">
                <a:latin typeface="Franklin Gothic Book" panose="020B0503020102020204" pitchFamily="34" charset="0"/>
                <a:ea typeface="Helvetica"/>
                <a:cs typeface="Helvetica"/>
              </a:rPr>
              <a:t> Teres minor (kleiner runder Muskel): 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</a:rPr>
              <a:t> Entspringt am </a:t>
            </a:r>
            <a:r>
              <a:rPr lang="de-DE" sz="1600" dirty="0" smtClean="0">
                <a:latin typeface="Franklin Gothic Book" panose="020B0503020102020204" pitchFamily="34" charset="0"/>
                <a:ea typeface="Helvetica"/>
                <a:cs typeface="Helvetica"/>
              </a:rPr>
              <a:t>seitl. Rand des Schulterblatts</a:t>
            </a:r>
          </a:p>
          <a:p>
            <a:pPr>
              <a:spcBef>
                <a:spcPts val="900"/>
              </a:spcBef>
              <a:buClr>
                <a:srgbClr val="CDA171"/>
              </a:buClr>
              <a:defRPr sz="1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de-DE" sz="16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</a:t>
            </a:r>
            <a:r>
              <a:rPr lang="de-DE" sz="1600" dirty="0" smtClean="0">
                <a:latin typeface="Franklin Gothic Book" panose="020B0503020102020204" pitchFamily="34" charset="0"/>
              </a:rPr>
              <a:t> Außenrotation</a:t>
            </a:r>
            <a:endParaRPr lang="de-DE" sz="1600" b="1" dirty="0" smtClean="0">
              <a:latin typeface="Franklin Gothic Book" panose="020B0503020102020204" pitchFamily="34" charset="0"/>
              <a:ea typeface="Helvetica"/>
              <a:cs typeface="Helvetica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Rotatorenmanschette</a:t>
            </a:r>
          </a:p>
        </p:txBody>
      </p:sp>
      <p:pic>
        <p:nvPicPr>
          <p:cNvPr id="13" name="Grafik 12" descr="supraspinatus.png"/>
          <p:cNvPicPr>
            <a:picLocks noChangeAspect="1"/>
          </p:cNvPicPr>
          <p:nvPr/>
        </p:nvPicPr>
        <p:blipFill>
          <a:blip r:embed="rId3" cstate="print"/>
          <a:srcRect l="9813" t="19531" r="15244" b="10986"/>
          <a:stretch>
            <a:fillRect/>
          </a:stretch>
        </p:blipFill>
        <p:spPr>
          <a:xfrm>
            <a:off x="6100407" y="2768957"/>
            <a:ext cx="1790270" cy="1800000"/>
          </a:xfrm>
          <a:prstGeom prst="rect">
            <a:avLst/>
          </a:prstGeom>
        </p:spPr>
      </p:pic>
      <p:pic>
        <p:nvPicPr>
          <p:cNvPr id="14" name="Grafik 13" descr="teres minor.png"/>
          <p:cNvPicPr>
            <a:picLocks noChangeAspect="1"/>
          </p:cNvPicPr>
          <p:nvPr/>
        </p:nvPicPr>
        <p:blipFill>
          <a:blip r:embed="rId4" cstate="print"/>
          <a:srcRect l="13840" t="25309" r="15220"/>
          <a:stretch>
            <a:fillRect/>
          </a:stretch>
        </p:blipFill>
        <p:spPr>
          <a:xfrm>
            <a:off x="10098014" y="4391695"/>
            <a:ext cx="1633417" cy="1800000"/>
          </a:xfrm>
          <a:prstGeom prst="rect">
            <a:avLst/>
          </a:prstGeom>
        </p:spPr>
      </p:pic>
      <p:pic>
        <p:nvPicPr>
          <p:cNvPr id="8" name="Grafik 7" descr="subscapularis_neu.png"/>
          <p:cNvPicPr>
            <a:picLocks noChangeAspect="1"/>
          </p:cNvPicPr>
          <p:nvPr/>
        </p:nvPicPr>
        <p:blipFill>
          <a:blip r:embed="rId5" cstate="print"/>
          <a:srcRect t="23958" r="16156"/>
          <a:stretch>
            <a:fillRect/>
          </a:stretch>
        </p:blipFill>
        <p:spPr>
          <a:xfrm>
            <a:off x="7977467" y="3670479"/>
            <a:ext cx="1977903" cy="1798584"/>
          </a:xfrm>
          <a:prstGeom prst="rect">
            <a:avLst/>
          </a:prstGeom>
        </p:spPr>
      </p:pic>
      <p:pic>
        <p:nvPicPr>
          <p:cNvPr id="10" name="Grafik 9" descr="infraspinatus.png"/>
          <p:cNvPicPr>
            <a:picLocks noChangeAspect="1"/>
          </p:cNvPicPr>
          <p:nvPr/>
        </p:nvPicPr>
        <p:blipFill>
          <a:blip r:embed="rId6" cstate="print"/>
          <a:srcRect l="5905" t="11647" r="56775" b="8218"/>
          <a:stretch>
            <a:fillRect/>
          </a:stretch>
        </p:blipFill>
        <p:spPr>
          <a:xfrm>
            <a:off x="4468969" y="1571222"/>
            <a:ext cx="1655357" cy="18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010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3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172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20195" y="1512024"/>
            <a:ext cx="8189709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Arial" panose="020B0604020202020204" pitchFamily="34" charset="0"/>
              <a:buChar char="•"/>
              <a:defRPr sz="1896"/>
            </a:pPr>
            <a:r>
              <a:rPr lang="de-DE" sz="2000" dirty="0" smtClean="0">
                <a:latin typeface="Franklin Gothic Book" panose="020B0503020102020204" pitchFamily="34" charset="0"/>
              </a:rPr>
              <a:t>Einklemmung der </a:t>
            </a:r>
            <a:r>
              <a:rPr lang="de-DE" sz="2000" dirty="0" err="1" smtClean="0">
                <a:latin typeface="Franklin Gothic Book" panose="020B0503020102020204" pitchFamily="34" charset="0"/>
              </a:rPr>
              <a:t>Supraspinatussehne</a:t>
            </a:r>
            <a:r>
              <a:rPr lang="de-DE" sz="2000" dirty="0" smtClean="0">
                <a:latin typeface="Franklin Gothic Book" panose="020B0503020102020204" pitchFamily="34" charset="0"/>
              </a:rPr>
              <a:t> unter Acromion</a:t>
            </a: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Arial" panose="020B0604020202020204" pitchFamily="34" charset="0"/>
              <a:buChar char="•"/>
              <a:defRPr sz="1896"/>
            </a:pPr>
            <a:r>
              <a:rPr lang="de-DE" sz="2000" dirty="0" smtClean="0">
                <a:latin typeface="Franklin Gothic Book" panose="020B0503020102020204" pitchFamily="34" charset="0"/>
              </a:rPr>
              <a:t>Ursachen: durch Yoga, Sport, Alltagsbelastungen (schwere Tasche)</a:t>
            </a: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Arial" panose="020B0604020202020204" pitchFamily="34" charset="0"/>
              <a:buChar char="•"/>
              <a:defRPr sz="1896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Arial" panose="020B0604020202020204" pitchFamily="34" charset="0"/>
              <a:buChar char="•"/>
              <a:defRPr sz="1896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Arial" panose="020B0604020202020204" pitchFamily="34" charset="0"/>
              <a:buChar char="•"/>
              <a:defRPr sz="1896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Arial" panose="020B0604020202020204" pitchFamily="34" charset="0"/>
              <a:buChar char="•"/>
              <a:defRPr sz="1896"/>
            </a:pPr>
            <a:endParaRPr lang="de-DE" sz="2000" dirty="0" smtClean="0">
              <a:latin typeface="Franklin Gothic Book" panose="020B0503020102020204" pitchFamily="34" charset="0"/>
            </a:endParaRP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Arial" panose="020B0604020202020204" pitchFamily="34" charset="0"/>
              <a:buChar char="•"/>
              <a:defRPr sz="1896"/>
            </a:pPr>
            <a:r>
              <a:rPr lang="de-DE" sz="2000" dirty="0" smtClean="0">
                <a:latin typeface="Franklin Gothic Book" panose="020B0503020102020204" pitchFamily="34" charset="0"/>
              </a:rPr>
              <a:t>Prävention und Linderung durch Yoga: </a:t>
            </a: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Wingdings"/>
              <a:buChar char="à"/>
              <a:defRPr sz="1896"/>
            </a:pP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ea typeface="Helvetica"/>
                <a:cs typeface="Helvetica"/>
                <a:sym typeface="Wingdings" panose="05000000000000000000" pitchFamily="2" charset="2"/>
              </a:rPr>
              <a:t>Aktivierung des Infraspinatus oder des langen Triceps-Kopfes</a:t>
            </a: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Wingdings"/>
              <a:buChar char="à"/>
              <a:defRPr sz="1896"/>
            </a:pPr>
            <a:r>
              <a:rPr lang="de-DE" sz="2000" dirty="0" smtClean="0">
                <a:latin typeface="Franklin Gothic Book" panose="020B0503020102020204" pitchFamily="34" charset="0"/>
                <a:cs typeface="Helvetica"/>
                <a:sym typeface="Wingdings" panose="05000000000000000000" pitchFamily="2" charset="2"/>
              </a:rPr>
              <a:t> Oberarm wird nach außen bzw. innen rotiert</a:t>
            </a: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Wingdings"/>
              <a:buChar char="à"/>
              <a:defRPr sz="1896"/>
            </a:pPr>
            <a:r>
              <a:rPr lang="de-DE" sz="2000" dirty="0" smtClean="0">
                <a:latin typeface="Franklin Gothic Book" panose="020B0503020102020204" pitchFamily="34" charset="0"/>
                <a:cs typeface="Helvetica"/>
                <a:sym typeface="Wingdings" panose="05000000000000000000" pitchFamily="2" charset="2"/>
              </a:rPr>
              <a:t>Großer Oberarmhöcker wird vom Acromion weggezogen</a:t>
            </a:r>
          </a:p>
          <a:p>
            <a:pPr marL="342900" indent="-342900" defTabSz="1027379">
              <a:spcBef>
                <a:spcPts val="1000"/>
              </a:spcBef>
              <a:buClr>
                <a:srgbClr val="CDA171"/>
              </a:buClr>
              <a:buFont typeface="Wingdings"/>
              <a:buChar char="à"/>
              <a:defRPr sz="1896"/>
            </a:pPr>
            <a:r>
              <a:rPr lang="de-DE" sz="2000" dirty="0" smtClean="0">
                <a:latin typeface="Franklin Gothic Book" panose="020B0503020102020204" pitchFamily="34" charset="0"/>
                <a:cs typeface="Helvetica"/>
                <a:sym typeface="Wingdings" panose="05000000000000000000" pitchFamily="2" charset="2"/>
              </a:rPr>
              <a:t> Es entsteht Raum für die Sehne</a:t>
            </a:r>
            <a:endParaRPr lang="de-DE" sz="2000" dirty="0" smtClean="0">
              <a:latin typeface="Franklin Gothic Book" panose="020B0503020102020204" pitchFamily="34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270101" y="503238"/>
            <a:ext cx="8809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Exkurs: </a:t>
            </a:r>
            <a:r>
              <a:rPr lang="de-DE" altLang="de-DE" sz="3600" dirty="0" err="1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Impingementsyndrom</a:t>
            </a:r>
            <a:endParaRPr lang="de-DE" altLang="de-DE" sz="3600" dirty="0" smtClean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Grafik 6" descr="Impengement Syndr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5493" y="2362817"/>
            <a:ext cx="5885645" cy="2222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62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feld 4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grpSp>
        <p:nvGrpSpPr>
          <p:cNvPr id="28" name="Gruppieren 27"/>
          <p:cNvGrpSpPr/>
          <p:nvPr/>
        </p:nvGrpSpPr>
        <p:grpSpPr>
          <a:xfrm>
            <a:off x="78066" y="1783732"/>
            <a:ext cx="1141659" cy="4331688"/>
            <a:chOff x="78066" y="1783732"/>
            <a:chExt cx="1141659" cy="4331688"/>
          </a:xfrm>
        </p:grpSpPr>
        <p:pic>
          <p:nvPicPr>
            <p:cNvPr id="7" name="Grafik 6" descr="skelet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04" y="1783732"/>
              <a:ext cx="1089183" cy="396000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8066" y="5838421"/>
              <a:ext cx="1141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Franklin Gothic Book"/>
                </a:rPr>
                <a:t>Skelettsystem</a:t>
              </a:r>
              <a:endParaRPr lang="de-DE" sz="1200" dirty="0">
                <a:latin typeface="Franklin Gothic Book"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743786" y="1783732"/>
            <a:ext cx="1157689" cy="4331688"/>
            <a:chOff x="1743786" y="1783732"/>
            <a:chExt cx="1157689" cy="4331688"/>
          </a:xfrm>
        </p:grpSpPr>
        <p:pic>
          <p:nvPicPr>
            <p:cNvPr id="11" name="Grafik 10" descr="muske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8039" y="1783732"/>
              <a:ext cx="1089183" cy="39600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1743786" y="5838421"/>
              <a:ext cx="11576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Franklin Gothic Book"/>
                </a:rPr>
                <a:t>Muskelsystem</a:t>
              </a:r>
              <a:endParaRPr lang="de-DE" sz="1200" dirty="0">
                <a:latin typeface="Franklin Gothic Book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420726" y="1783732"/>
            <a:ext cx="1165704" cy="4331688"/>
            <a:chOff x="3420726" y="1783732"/>
            <a:chExt cx="1165704" cy="4331688"/>
          </a:xfrm>
        </p:grpSpPr>
        <p:pic>
          <p:nvPicPr>
            <p:cNvPr id="12" name="Grafik 11" descr="Nerve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8987" y="1783732"/>
              <a:ext cx="1089183" cy="3960000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3420726" y="5838421"/>
              <a:ext cx="1165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Franklin Gothic Book"/>
                </a:rPr>
                <a:t>Nervensystem</a:t>
              </a:r>
              <a:endParaRPr lang="de-DE" sz="1200" dirty="0">
                <a:latin typeface="Franklin Gothic Book"/>
              </a:endParaRP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5082333" y="1783732"/>
            <a:ext cx="1643399" cy="4331688"/>
            <a:chOff x="5082333" y="1783732"/>
            <a:chExt cx="1643399" cy="4331688"/>
          </a:xfrm>
        </p:grpSpPr>
        <p:pic>
          <p:nvPicPr>
            <p:cNvPr id="8" name="Grafik 7" descr="HerzKreislauf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9441" y="1783732"/>
              <a:ext cx="1089183" cy="396000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5082333" y="5838421"/>
              <a:ext cx="1643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Franklin Gothic Book"/>
                </a:rPr>
                <a:t>Herz-Kreislaufsystem</a:t>
              </a:r>
              <a:endParaRPr lang="de-DE" sz="1200" dirty="0">
                <a:latin typeface="Franklin Gothic Book"/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7229631" y="1783732"/>
            <a:ext cx="1126334" cy="4331688"/>
            <a:chOff x="7229631" y="1783732"/>
            <a:chExt cx="1126334" cy="4331688"/>
          </a:xfrm>
        </p:grpSpPr>
        <p:pic>
          <p:nvPicPr>
            <p:cNvPr id="10" name="Grafik 9" descr="lymph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8207" y="1783732"/>
              <a:ext cx="1089183" cy="39600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7229631" y="5838421"/>
              <a:ext cx="1126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Franklin Gothic Book"/>
                </a:rPr>
                <a:t>Lymphsystem</a:t>
              </a:r>
              <a:endParaRPr lang="de-DE" sz="1200" dirty="0">
                <a:latin typeface="Franklin Gothic Book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8634484" y="1783732"/>
            <a:ext cx="1737976" cy="4331688"/>
            <a:chOff x="8634484" y="1783732"/>
            <a:chExt cx="1737976" cy="4331688"/>
          </a:xfrm>
        </p:grpSpPr>
        <p:pic>
          <p:nvPicPr>
            <p:cNvPr id="9" name="Grafik 8" descr="hormon_organ_v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8881" y="1783732"/>
              <a:ext cx="1089183" cy="396000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8634484" y="5838421"/>
              <a:ext cx="17379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Franklin Gothic Book"/>
                </a:rPr>
                <a:t>Hormon-/Organsystem</a:t>
              </a:r>
              <a:endParaRPr lang="de-DE" sz="1200" dirty="0">
                <a:latin typeface="Franklin Gothic Book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0492441" y="1783732"/>
            <a:ext cx="1473480" cy="4331688"/>
            <a:chOff x="10492441" y="1783732"/>
            <a:chExt cx="1473480" cy="4331688"/>
          </a:xfrm>
        </p:grpSpPr>
        <p:pic>
          <p:nvPicPr>
            <p:cNvPr id="13" name="Grafik 12" descr="energi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84590" y="1783732"/>
              <a:ext cx="1089183" cy="396000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10492441" y="5838421"/>
              <a:ext cx="14734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>
                  <a:latin typeface="Franklin Gothic Book"/>
                </a:rPr>
                <a:t>Feinenerg</a:t>
              </a:r>
              <a:r>
                <a:rPr lang="de-DE" sz="1200" dirty="0" smtClean="0">
                  <a:latin typeface="Franklin Gothic Book"/>
                </a:rPr>
                <a:t>. System</a:t>
              </a:r>
              <a:endParaRPr lang="de-DE" sz="1200" dirty="0">
                <a:latin typeface="Franklin Gothic Book"/>
              </a:endParaRPr>
            </a:p>
          </p:txBody>
        </p:sp>
      </p:grpSp>
      <p:sp>
        <p:nvSpPr>
          <p:cNvPr id="35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7586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Die menschlichen Körpersysteme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feld 4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 dirty="0"/>
          </a:p>
        </p:txBody>
      </p:sp>
      <p:grpSp>
        <p:nvGrpSpPr>
          <p:cNvPr id="2" name="Gruppieren 27"/>
          <p:cNvGrpSpPr/>
          <p:nvPr/>
        </p:nvGrpSpPr>
        <p:grpSpPr>
          <a:xfrm>
            <a:off x="374283" y="1783732"/>
            <a:ext cx="1141659" cy="4331688"/>
            <a:chOff x="78066" y="1783732"/>
            <a:chExt cx="1141659" cy="4331688"/>
          </a:xfrm>
        </p:grpSpPr>
        <p:pic>
          <p:nvPicPr>
            <p:cNvPr id="7" name="Grafik 6" descr="skelet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04" y="1783732"/>
              <a:ext cx="1089183" cy="3960000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8066" y="5838421"/>
              <a:ext cx="1141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latin typeface="Franklin Gothic Book"/>
                </a:rPr>
                <a:t>Skelettsystem</a:t>
              </a:r>
              <a:endParaRPr lang="de-DE" sz="1200" dirty="0">
                <a:latin typeface="Franklin Gothic Book"/>
              </a:endParaRPr>
            </a:p>
          </p:txBody>
        </p:sp>
      </p:grpSp>
      <p:pic>
        <p:nvPicPr>
          <p:cNvPr id="11" name="Grafik 10" descr="musk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1382" y="1806631"/>
            <a:ext cx="495083" cy="1800000"/>
          </a:xfrm>
          <a:prstGeom prst="rect">
            <a:avLst/>
          </a:prstGeom>
        </p:spPr>
      </p:pic>
      <p:pic>
        <p:nvPicPr>
          <p:cNvPr id="12" name="Grafik 11" descr="Nerv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0265" y="1819510"/>
            <a:ext cx="495083" cy="1800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420726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pic>
        <p:nvPicPr>
          <p:cNvPr id="8" name="Grafik 7" descr="HerzKreislau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9148" y="1819510"/>
            <a:ext cx="495083" cy="18000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082333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pic>
        <p:nvPicPr>
          <p:cNvPr id="10" name="Grafik 9" descr="lymph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8031" y="1819510"/>
            <a:ext cx="495083" cy="18000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229631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pic>
        <p:nvPicPr>
          <p:cNvPr id="9" name="Grafik 8" descr="hormon_organ_v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46914" y="1819510"/>
            <a:ext cx="495083" cy="18000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8634484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pic>
        <p:nvPicPr>
          <p:cNvPr id="13" name="Grafik 12" descr="energi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05797" y="1832389"/>
            <a:ext cx="495083" cy="1800000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10492441" y="583842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200" dirty="0">
              <a:latin typeface="Franklin Gothic Book"/>
            </a:endParaRPr>
          </a:p>
        </p:txBody>
      </p:sp>
      <p:sp>
        <p:nvSpPr>
          <p:cNvPr id="28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8861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Die </a:t>
            </a:r>
            <a:r>
              <a:rPr lang="de-DE" altLang="de-DE" sz="3600" dirty="0" err="1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skelettale</a:t>
            </a: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/ligamentale Ebene (SL)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1737486" y="3833655"/>
            <a:ext cx="939482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Besteht aus: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Knöchernem Skelett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Gelenken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dirty="0" smtClean="0">
                <a:latin typeface="Franklin Gothic Book" panose="020B0503020102020204" pitchFamily="34" charset="0"/>
              </a:rPr>
              <a:t>Bandapparat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7411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feld 5"/>
          <p:cNvSpPr txBox="1">
            <a:spLocks noChangeArrowheads="1"/>
          </p:cNvSpPr>
          <p:nvPr/>
        </p:nvSpPr>
        <p:spPr bwMode="auto">
          <a:xfrm>
            <a:off x="4570188" y="1512890"/>
            <a:ext cx="7254875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Insgesamt ca. 206 Knochen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Funktion:</a:t>
            </a: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Stützung des Körpers und Schutz der Organe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Einteilung (S. 16):</a:t>
            </a: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altLang="de-DE" sz="1500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axiales Skelett</a:t>
            </a: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(Schädel, Wirbelsäule, Brustkorb)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None/>
            </a:pP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	</a:t>
            </a:r>
            <a:r>
              <a:rPr lang="de-DE" altLang="de-DE" sz="1500" i="1" dirty="0" err="1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appendikuläres</a:t>
            </a:r>
            <a:r>
              <a:rPr lang="de-DE" altLang="de-DE" sz="1500" i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Skelett</a:t>
            </a: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(Extremitäten, welche uns mit Umwelt verbinden)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  <a:buNone/>
            </a:pPr>
            <a:endParaRPr lang="de-DE" altLang="de-DE" sz="15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Schädel </a:t>
            </a:r>
            <a:r>
              <a:rPr lang="de-DE" altLang="de-DE" sz="15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altLang="de-DE" sz="15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Viszerocranium</a:t>
            </a: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und </a:t>
            </a:r>
            <a:r>
              <a:rPr lang="de-DE" altLang="de-DE" sz="1500" dirty="0" err="1">
                <a:solidFill>
                  <a:srgbClr val="000000"/>
                </a:solidFill>
                <a:latin typeface="Franklin Gothic Book" panose="020B0503020102020204" pitchFamily="34" charset="0"/>
              </a:rPr>
              <a:t>Neurocranium</a:t>
            </a: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Wirbelsäule </a:t>
            </a:r>
            <a:r>
              <a:rPr lang="de-DE" altLang="de-DE" sz="15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HWS, BWS, LWS, Kreuzbein, </a:t>
            </a: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Steißbein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endParaRPr lang="de-DE" altLang="de-DE" sz="15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Schultergürtel</a:t>
            </a:r>
            <a:r>
              <a:rPr lang="de-DE" altLang="de-DE" sz="15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Schulterblätter, Schlüsselbeine</a:t>
            </a: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Brustkorb </a:t>
            </a:r>
            <a:r>
              <a:rPr lang="de-DE" altLang="de-DE" sz="15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BWS, Brustbein, Rippen</a:t>
            </a: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Beckengürtel</a:t>
            </a:r>
            <a:r>
              <a:rPr lang="de-DE" altLang="de-DE" sz="15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2 Hüftbeine (je Darmbein, Sitzbein, Schambein) + Kreuzbein</a:t>
            </a: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Arme </a:t>
            </a:r>
            <a:r>
              <a:rPr lang="de-DE" altLang="de-DE" sz="15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Oberarm, Speiche, Elle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Hand</a:t>
            </a:r>
            <a:r>
              <a:rPr lang="de-DE" altLang="de-DE" sz="15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Handwurzelknochen, Finger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Beine</a:t>
            </a:r>
            <a:r>
              <a:rPr lang="de-DE" altLang="de-DE" sz="15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Oberschenkel, Schienbein, Wadenbein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Fuß </a:t>
            </a:r>
            <a:r>
              <a:rPr lang="de-DE" altLang="de-DE" sz="15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altLang="de-DE" sz="15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Fußwurzelknochen, Zehen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DA171"/>
              </a:buClr>
            </a:pPr>
            <a:endParaRPr lang="de-DE" altLang="de-DE" sz="15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413" name="Textfeld 6"/>
          <p:cNvSpPr txBox="1">
            <a:spLocks noChangeArrowheads="1"/>
          </p:cNvSpPr>
          <p:nvPr/>
        </p:nvSpPr>
        <p:spPr bwMode="auto">
          <a:xfrm>
            <a:off x="4570188" y="57399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>
                <a:solidFill>
                  <a:srgbClr val="CDA171"/>
                </a:solidFill>
                <a:latin typeface="Franklin Gothic Book" panose="020B0503020102020204" pitchFamily="34" charset="0"/>
              </a:rPr>
              <a:t>Das Skelett</a:t>
            </a:r>
          </a:p>
        </p:txBody>
      </p:sp>
      <p:pic>
        <p:nvPicPr>
          <p:cNvPr id="7" name="Grafik 6" descr="NEW_Skel_iso.png"/>
          <p:cNvPicPr>
            <a:picLocks noChangeAspect="1"/>
          </p:cNvPicPr>
          <p:nvPr/>
        </p:nvPicPr>
        <p:blipFill>
          <a:blip r:embed="rId3" cstate="print"/>
          <a:srcRect t="3380" r="4966" b="3286"/>
          <a:stretch>
            <a:fillRect/>
          </a:stretch>
        </p:blipFill>
        <p:spPr>
          <a:xfrm flipH="1">
            <a:off x="218941" y="-1"/>
            <a:ext cx="418977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20483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39750" y="1657120"/>
            <a:ext cx="1063911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Skelett/Körperlängsachse so im Schwerkraftfeld ausrichten, dass wenig Muskelkraft eingesetzt werden muss, um Pose zu halten (</a:t>
            </a:r>
            <a:r>
              <a:rPr lang="de-DE" sz="1700" dirty="0" err="1" smtClean="0">
                <a:latin typeface="Franklin Gothic Book" panose="020B0503020102020204" pitchFamily="34" charset="0"/>
              </a:rPr>
              <a:t>Sthira</a:t>
            </a:r>
            <a:r>
              <a:rPr lang="de-DE" sz="1700" dirty="0" smtClean="0">
                <a:latin typeface="Franklin Gothic Book" panose="020B0503020102020204" pitchFamily="34" charset="0"/>
              </a:rPr>
              <a:t> </a:t>
            </a:r>
            <a:r>
              <a:rPr lang="de-DE" sz="1700" dirty="0" err="1" smtClean="0">
                <a:latin typeface="Franklin Gothic Book" panose="020B0503020102020204" pitchFamily="34" charset="0"/>
              </a:rPr>
              <a:t>Sukham</a:t>
            </a:r>
            <a:r>
              <a:rPr lang="de-DE" sz="1700" dirty="0" smtClean="0">
                <a:latin typeface="Franklin Gothic Book" panose="020B0503020102020204" pitchFamily="34" charset="0"/>
              </a:rPr>
              <a:t> </a:t>
            </a:r>
            <a:r>
              <a:rPr lang="de-DE" sz="1700" dirty="0" err="1" smtClean="0">
                <a:latin typeface="Franklin Gothic Book" panose="020B0503020102020204" pitchFamily="34" charset="0"/>
              </a:rPr>
              <a:t>Asanam</a:t>
            </a:r>
            <a:r>
              <a:rPr lang="de-DE" sz="1700" dirty="0" smtClean="0">
                <a:latin typeface="Franklin Gothic Book" panose="020B0503020102020204" pitchFamily="34" charset="0"/>
              </a:rPr>
              <a:t> = „Die Körperhaltung sollte stabil und angenehm sein.“)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17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 </a:t>
            </a:r>
            <a:r>
              <a:rPr lang="de-DE" sz="1700" b="1" dirty="0" smtClean="0">
                <a:latin typeface="Franklin Gothic Book" panose="020B0503020102020204" pitchFamily="34" charset="0"/>
              </a:rPr>
              <a:t>Wichtig</a:t>
            </a:r>
            <a:r>
              <a:rPr lang="de-DE" sz="1700" dirty="0" smtClean="0">
                <a:latin typeface="Franklin Gothic Book" panose="020B0503020102020204" pitchFamily="34" charset="0"/>
              </a:rPr>
              <a:t>: beachten, dass jeder Mensch ein individuelles Skelett hat 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endParaRPr lang="de-DE" sz="17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r>
              <a:rPr lang="de-DE" sz="1700" dirty="0" smtClean="0">
                <a:latin typeface="Franklin Gothic Book" panose="020B0503020102020204" pitchFamily="34" charset="0"/>
              </a:rPr>
              <a:t>Knochenformen, Gelenkstellung und -winkel, Länge von Sehnen und Bändern entscheiden mit darüber, ob und wie Posen eingenommen werden können</a:t>
            </a: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buFontTx/>
              <a:buChar char="•"/>
              <a:defRPr sz="2000"/>
            </a:pPr>
            <a:endParaRPr lang="de-DE" sz="1700" dirty="0" smtClean="0">
              <a:latin typeface="Franklin Gothic Book" panose="020B0503020102020204" pitchFamily="34" charset="0"/>
            </a:endParaRPr>
          </a:p>
          <a:p>
            <a:pPr marL="240631" indent="-24063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SzPct val="75000"/>
              <a:defRPr sz="2000"/>
            </a:pPr>
            <a:r>
              <a:rPr lang="de-DE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 </a:t>
            </a:r>
            <a:r>
              <a:rPr lang="de-DE" sz="1700" dirty="0" smtClean="0">
                <a:latin typeface="Franklin Gothic Book" panose="020B0503020102020204" pitchFamily="34" charset="0"/>
              </a:rPr>
              <a:t>Niemals über Druck von außen eine Pose erzwingen </a:t>
            </a:r>
            <a:r>
              <a:rPr lang="de-DE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 Verletzungsgefahr</a:t>
            </a:r>
            <a:endParaRPr lang="de-DE" sz="1700" dirty="0" smtClean="0">
              <a:latin typeface="Franklin Gothic Book" panose="020B0503020102020204" pitchFamily="34" charset="0"/>
            </a:endParaRPr>
          </a:p>
        </p:txBody>
      </p:sp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YOGA und Skelett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Grafik 6" descr="120-144 grad.png"/>
          <p:cNvPicPr>
            <a:picLocks noChangeAspect="1"/>
          </p:cNvPicPr>
          <p:nvPr/>
        </p:nvPicPr>
        <p:blipFill>
          <a:blip r:embed="rId3" cstate="print"/>
          <a:srcRect r="4956"/>
          <a:stretch>
            <a:fillRect/>
          </a:stretch>
        </p:blipFill>
        <p:spPr>
          <a:xfrm>
            <a:off x="8486852" y="3224995"/>
            <a:ext cx="3705148" cy="28658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7"/>
          <p:cNvSpPr txBox="1">
            <a:spLocks noChangeArrowheads="1"/>
          </p:cNvSpPr>
          <p:nvPr/>
        </p:nvSpPr>
        <p:spPr bwMode="auto">
          <a:xfrm>
            <a:off x="0" y="1492250"/>
            <a:ext cx="12192000" cy="47212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6387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13" y="119063"/>
            <a:ext cx="1978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65188" y="1722672"/>
            <a:ext cx="1089501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2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Röhrenknochen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Dienen 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hauptsächlich als 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Hebelarme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		                         (Oberarm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Unterarm, Oberschenkel, Unterschenkel)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2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kurze Knochen </a:t>
            </a: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Haben 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eher tragende Funktion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		         (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Hand und Fuß)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2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Plattenknochen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Z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um 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Schutz und als Ansatzstelle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		         (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Rippen, Brustbein, Becken, Schädel)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2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unregelmäßige </a:t>
            </a:r>
            <a:r>
              <a:rPr lang="de-DE" sz="20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Knochen </a:t>
            </a:r>
            <a:r>
              <a:rPr lang="de-DE" sz="2000" dirty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Verschiedene 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Funktionen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			          (Wirbel, </a:t>
            </a:r>
            <a:r>
              <a:rPr lang="de-DE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Fersenknochen, Unterkiefer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20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pPr>
            <a:r>
              <a:rPr lang="de-DE" sz="20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Sesambeine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  <a:r>
              <a:rPr lang="de-DE" sz="2000" dirty="0" smtClean="0">
                <a:solidFill>
                  <a:srgbClr val="B8015B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 In Sehnen eingelagerte Knochen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r>
              <a:rPr lang="de-DE" sz="2000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		     (Kniescheibe)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2000" dirty="0" smtClean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DA171"/>
              </a:buClr>
              <a:defRPr>
                <a:solidFill>
                  <a:srgbClr val="000000"/>
                </a:solidFill>
              </a:defRPr>
            </a:pPr>
            <a:endParaRPr lang="de-DE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70102" y="503238"/>
            <a:ext cx="635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3600" dirty="0" smtClean="0">
                <a:solidFill>
                  <a:srgbClr val="CDA171"/>
                </a:solidFill>
                <a:latin typeface="Franklin Gothic Book" panose="020B0503020102020204" pitchFamily="34" charset="0"/>
              </a:rPr>
              <a:t>Knochenarten</a:t>
            </a:r>
            <a:endParaRPr lang="de-DE" altLang="de-DE" sz="3600" dirty="0">
              <a:solidFill>
                <a:srgbClr val="CDA17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2409</Words>
  <Application>Microsoft Office PowerPoint</Application>
  <PresentationFormat>Benutzerdefiniert</PresentationFormat>
  <Paragraphs>562</Paragraphs>
  <Slides>48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Vertrieb</dc:creator>
  <cp:lastModifiedBy>ilke</cp:lastModifiedBy>
  <cp:revision>265</cp:revision>
  <dcterms:created xsi:type="dcterms:W3CDTF">2017-03-08T14:00:29Z</dcterms:created>
  <dcterms:modified xsi:type="dcterms:W3CDTF">2020-12-11T09:00:11Z</dcterms:modified>
</cp:coreProperties>
</file>